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4" r:id="rId5"/>
    <p:sldId id="260" r:id="rId6"/>
    <p:sldId id="261" r:id="rId7"/>
    <p:sldId id="262" r:id="rId8"/>
    <p:sldId id="263"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139096-9BC7-59F2-EFB4-08C311F61DDF}" v="9" dt="2023-02-28T15:00:04.510"/>
    <p1510:client id="{329107BE-128D-A96E-AE81-BDC241B7FB29}" v="156" dt="2023-04-24T09:31:07.522"/>
    <p1510:client id="{5323D0A3-C7BE-AF0C-0563-B546E31DDB27}" v="241" dt="2023-04-21T12:35:23.780"/>
    <p1510:client id="{6ADE0C8E-43E7-5205-3579-FC676F6015E5}" v="1" dt="2023-03-07T15:28:33.317"/>
    <p1510:client id="{74587AC8-6F30-4DFE-A019-E5865FF14BD1}" v="291" dt="2023-01-19T09:57:19.898"/>
    <p1510:client id="{B82110C3-9C56-D141-C25E-2C33521CA971}" v="230" dt="2023-02-23T09:26:13.014"/>
    <p1510:client id="{B96880F1-3B8E-F762-1C41-EA40A743A026}" v="146" dt="2023-03-02T09:53:45.999"/>
    <p1510:client id="{CD88A5CE-FDCE-B7AE-B239-00932A77F25F}" v="13" dt="2023-03-09T09:21:40.700"/>
    <p1510:client id="{E5FFE04C-F615-38CC-EB6C-B048FFC50BD8}" v="155" dt="2023-01-24T15:38:13.600"/>
    <p1510:client id="{F38EDC59-E900-9BD7-FE8D-D50BD95E6E92}" v="255" dt="2023-01-31T15:40:35.815"/>
    <p1510:client id="{F564519D-5BFE-98B4-CC87-FBBBDCFEFBD5}" v="5" dt="2023-01-24T15:42:55.400"/>
    <p1510:client id="{F98DA209-AB98-AB65-0917-F63D1AC0820D}" v="181" dt="2023-01-26T09:40:06.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4/27/2023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4/27/2023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4/27/2023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39">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021821" y="3812954"/>
            <a:ext cx="6465287" cy="1516014"/>
          </a:xfrm>
        </p:spPr>
        <p:txBody>
          <a:bodyPr>
            <a:normAutofit/>
          </a:bodyPr>
          <a:lstStyle/>
          <a:p>
            <a:pPr algn="l"/>
            <a:r>
              <a:rPr lang="en-US" sz="4800">
                <a:solidFill>
                  <a:srgbClr val="FFFFFF"/>
                </a:solidFill>
                <a:cs typeface="Calibri Light"/>
              </a:rPr>
              <a:t>Anti refugee protests</a:t>
            </a:r>
            <a:endParaRPr lang="en-US" sz="4800">
              <a:solidFill>
                <a:srgbClr val="FFFFFF"/>
              </a:solidFill>
            </a:endParaRPr>
          </a:p>
        </p:txBody>
      </p:sp>
      <p:sp>
        <p:nvSpPr>
          <p:cNvPr id="3" name="Subtitle 2"/>
          <p:cNvSpPr>
            <a:spLocks noGrp="1"/>
          </p:cNvSpPr>
          <p:nvPr>
            <p:ph type="subTitle" idx="1"/>
          </p:nvPr>
        </p:nvSpPr>
        <p:spPr>
          <a:xfrm>
            <a:off x="5021821" y="5550568"/>
            <a:ext cx="6465286" cy="602551"/>
          </a:xfrm>
        </p:spPr>
        <p:txBody>
          <a:bodyPr>
            <a:normAutofit/>
          </a:bodyPr>
          <a:lstStyle/>
          <a:p>
            <a:pPr algn="l"/>
            <a:endParaRPr lang="en-US" sz="2000">
              <a:solidFill>
                <a:srgbClr val="7FE3FF"/>
              </a:solidFill>
            </a:endParaRPr>
          </a:p>
        </p:txBody>
      </p:sp>
      <p:cxnSp>
        <p:nvCxnSpPr>
          <p:cNvPr id="45" name="Straight Connector 41">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4" descr="A group of people holding a sign&#10;&#10;Description automatically generated">
            <a:extLst>
              <a:ext uri="{FF2B5EF4-FFF2-40B4-BE49-F238E27FC236}">
                <a16:creationId xmlns:a16="http://schemas.microsoft.com/office/drawing/2014/main" id="{F966A1B0-731F-F66F-0817-0D10A82E657D}"/>
              </a:ext>
            </a:extLst>
          </p:cNvPr>
          <p:cNvPicPr>
            <a:picLocks noChangeAspect="1"/>
          </p:cNvPicPr>
          <p:nvPr/>
        </p:nvPicPr>
        <p:blipFill rotWithShape="1">
          <a:blip r:embed="rId2"/>
          <a:srcRect t="24801" r="2" b="19625"/>
          <a:stretch/>
        </p:blipFill>
        <p:spPr>
          <a:xfrm>
            <a:off x="4654296" y="299363"/>
            <a:ext cx="7217085" cy="3008188"/>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EC8E6E-E1F4-8348-B3AB-0C84767F56EC}"/>
              </a:ext>
            </a:extLst>
          </p:cNvPr>
          <p:cNvSpPr>
            <a:spLocks noGrp="1"/>
          </p:cNvSpPr>
          <p:nvPr>
            <p:ph type="title"/>
          </p:nvPr>
        </p:nvSpPr>
        <p:spPr>
          <a:xfrm>
            <a:off x="572493" y="238539"/>
            <a:ext cx="11018520" cy="1434415"/>
          </a:xfrm>
        </p:spPr>
        <p:txBody>
          <a:bodyPr anchor="b">
            <a:normAutofit/>
          </a:bodyPr>
          <a:lstStyle/>
          <a:p>
            <a:r>
              <a:rPr lang="en-US" sz="5400">
                <a:cs typeface="Calibri Light"/>
              </a:rPr>
              <a:t>East wall protests</a:t>
            </a:r>
            <a:endParaRPr lang="en-US" sz="5400"/>
          </a:p>
        </p:txBody>
      </p:sp>
      <p:sp>
        <p:nvSpPr>
          <p:cNvPr id="3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92D9E873-8891-CA5E-59DC-4097C4FF8D2C}"/>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a:cs typeface="Calibri"/>
              </a:rPr>
              <a:t>More than 100 people gathered outside the old esb building to protest against the housing of refugees inside it.</a:t>
            </a:r>
          </a:p>
          <a:p>
            <a:r>
              <a:rPr lang="en-US" sz="2200">
                <a:cs typeface="Calibri"/>
              </a:rPr>
              <a:t>The protesters then marched along the east wall road when they made their way to dublin port tunnel and blocked the exit and flowing traffic from continuing on.</a:t>
            </a:r>
          </a:p>
        </p:txBody>
      </p:sp>
      <p:pic>
        <p:nvPicPr>
          <p:cNvPr id="6" name="Picture 6">
            <a:extLst>
              <a:ext uri="{FF2B5EF4-FFF2-40B4-BE49-F238E27FC236}">
                <a16:creationId xmlns:a16="http://schemas.microsoft.com/office/drawing/2014/main" id="{55A15C68-463B-C5F8-CFA3-FDEC5029754B}"/>
              </a:ext>
            </a:extLst>
          </p:cNvPr>
          <p:cNvPicPr>
            <a:picLocks noChangeAspect="1"/>
          </p:cNvPicPr>
          <p:nvPr/>
        </p:nvPicPr>
        <p:blipFill rotWithShape="1">
          <a:blip r:embed="rId2"/>
          <a:srcRect l="18746" r="26877" b="1"/>
          <a:stretch/>
        </p:blipFill>
        <p:spPr>
          <a:xfrm>
            <a:off x="7675658" y="2093976"/>
            <a:ext cx="3941064" cy="4096512"/>
          </a:xfrm>
          <a:prstGeom prst="rect">
            <a:avLst/>
          </a:prstGeom>
        </p:spPr>
      </p:pic>
    </p:spTree>
    <p:extLst>
      <p:ext uri="{BB962C8B-B14F-4D97-AF65-F5344CB8AC3E}">
        <p14:creationId xmlns:p14="http://schemas.microsoft.com/office/powerpoint/2010/main" val="125272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654CE6-53C2-C932-92C8-3DC717D08DEC}"/>
              </a:ext>
            </a:extLst>
          </p:cNvPr>
          <p:cNvSpPr>
            <a:spLocks noGrp="1"/>
          </p:cNvSpPr>
          <p:nvPr>
            <p:ph type="title"/>
          </p:nvPr>
        </p:nvSpPr>
        <p:spPr>
          <a:xfrm>
            <a:off x="572493" y="238539"/>
            <a:ext cx="11018520" cy="1434415"/>
          </a:xfrm>
        </p:spPr>
        <p:txBody>
          <a:bodyPr anchor="b">
            <a:normAutofit/>
          </a:bodyPr>
          <a:lstStyle/>
          <a:p>
            <a:r>
              <a:rPr lang="en-US" sz="5400">
                <a:cs typeface="Calibri Light"/>
              </a:rPr>
              <a:t>Ballymun protest</a:t>
            </a:r>
            <a:endParaRPr lang="en-US" sz="5400"/>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2AF8AEE-3BD7-FA15-CCF6-CE5089DA9378}"/>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a:cs typeface="Calibri"/>
              </a:rPr>
              <a:t>Locals gathered outside a hotel within ballymun to protest against the housing of refugees in the area, protesters continously chanted 'send them home' as well as intimidating asylum seekers inside the hotel.</a:t>
            </a:r>
            <a:endParaRPr lang="en-US" sz="2200"/>
          </a:p>
        </p:txBody>
      </p:sp>
      <p:pic>
        <p:nvPicPr>
          <p:cNvPr id="4" name="Picture 4">
            <a:extLst>
              <a:ext uri="{FF2B5EF4-FFF2-40B4-BE49-F238E27FC236}">
                <a16:creationId xmlns:a16="http://schemas.microsoft.com/office/drawing/2014/main" id="{D6A7D41F-AC88-2D4B-D846-D463B775201E}"/>
              </a:ext>
            </a:extLst>
          </p:cNvPr>
          <p:cNvPicPr>
            <a:picLocks noChangeAspect="1"/>
          </p:cNvPicPr>
          <p:nvPr/>
        </p:nvPicPr>
        <p:blipFill rotWithShape="1">
          <a:blip r:embed="rId2"/>
          <a:srcRect l="7888" r="31984"/>
          <a:stretch/>
        </p:blipFill>
        <p:spPr>
          <a:xfrm>
            <a:off x="7675658" y="2093976"/>
            <a:ext cx="3941064" cy="4096512"/>
          </a:xfrm>
          <a:prstGeom prst="rect">
            <a:avLst/>
          </a:prstGeom>
        </p:spPr>
      </p:pic>
    </p:spTree>
    <p:extLst>
      <p:ext uri="{BB962C8B-B14F-4D97-AF65-F5344CB8AC3E}">
        <p14:creationId xmlns:p14="http://schemas.microsoft.com/office/powerpoint/2010/main" val="10240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E8D579-683D-F82A-FCB8-BD9B131D96BE}"/>
              </a:ext>
            </a:extLst>
          </p:cNvPr>
          <p:cNvSpPr>
            <a:spLocks noGrp="1"/>
          </p:cNvSpPr>
          <p:nvPr>
            <p:ph type="title"/>
          </p:nvPr>
        </p:nvSpPr>
        <p:spPr>
          <a:xfrm>
            <a:off x="572493" y="238539"/>
            <a:ext cx="11018520" cy="1434415"/>
          </a:xfrm>
        </p:spPr>
        <p:txBody>
          <a:bodyPr anchor="b">
            <a:normAutofit/>
          </a:bodyPr>
          <a:lstStyle/>
          <a:p>
            <a:r>
              <a:rPr lang="en-US" sz="5400">
                <a:cs typeface="Calibri Light"/>
              </a:rPr>
              <a:t>Attack on migrants</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98FB4-C006-2188-4DC6-A4EFE745E66E}"/>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1700">
                <a:cs typeface="Calibri"/>
              </a:rPr>
              <a:t>Attack on homeless migrants along the tolka river in Dublin, Ashtown.</a:t>
            </a:r>
          </a:p>
          <a:p>
            <a:r>
              <a:rPr lang="en-US" sz="1700">
                <a:cs typeface="Calibri"/>
              </a:rPr>
              <a:t>Minister Joe O'Brien had his say on the incident, </a:t>
            </a:r>
            <a:r>
              <a:rPr lang="en-US" sz="1700">
                <a:ea typeface="+mn-lt"/>
                <a:cs typeface="+mn-lt"/>
              </a:rPr>
              <a:t>“I was shocked, I was disgusted,” Joe O’Brien said of the incident in Ashtown. “It’s very worrying. I’ve worked in the area of migrant rights for 20 years plus, I’ve never been more worried about the safety and security of migrants in the country than I am now,” he told RTÉ radio.</a:t>
            </a:r>
          </a:p>
          <a:p>
            <a:r>
              <a:rPr lang="en-US" sz="1700">
                <a:ea typeface="+mn-lt"/>
                <a:cs typeface="+mn-lt"/>
              </a:rPr>
              <a:t>This articles comes after it was reported that a group of homeless men were attacked at the Tolka river at River Road in Ashtown at the weekend, with journalists witnessing men with dogs and sticks arriving at the campsite.</a:t>
            </a:r>
          </a:p>
          <a:p>
            <a:r>
              <a:rPr lang="en-US" sz="1700"/>
              <a:t>Garda added that they had heard reports of an incident within the area but no formal complaints had been made.</a:t>
            </a:r>
            <a:br>
              <a:rPr lang="en-US" sz="1700"/>
            </a:br>
            <a:endParaRPr lang="en-US" sz="1700"/>
          </a:p>
        </p:txBody>
      </p:sp>
      <p:pic>
        <p:nvPicPr>
          <p:cNvPr id="4" name="Picture 4">
            <a:extLst>
              <a:ext uri="{FF2B5EF4-FFF2-40B4-BE49-F238E27FC236}">
                <a16:creationId xmlns:a16="http://schemas.microsoft.com/office/drawing/2014/main" id="{1E8D0E87-8BC2-1085-802E-6DAC094D50ED}"/>
              </a:ext>
            </a:extLst>
          </p:cNvPr>
          <p:cNvPicPr>
            <a:picLocks noChangeAspect="1"/>
          </p:cNvPicPr>
          <p:nvPr/>
        </p:nvPicPr>
        <p:blipFill rotWithShape="1">
          <a:blip r:embed="rId2"/>
          <a:srcRect l="14916" r="13023"/>
          <a:stretch/>
        </p:blipFill>
        <p:spPr>
          <a:xfrm>
            <a:off x="7675658" y="2093976"/>
            <a:ext cx="3941064" cy="4096512"/>
          </a:xfrm>
          <a:prstGeom prst="rect">
            <a:avLst/>
          </a:prstGeom>
        </p:spPr>
      </p:pic>
    </p:spTree>
    <p:extLst>
      <p:ext uri="{BB962C8B-B14F-4D97-AF65-F5344CB8AC3E}">
        <p14:creationId xmlns:p14="http://schemas.microsoft.com/office/powerpoint/2010/main" val="61106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1387F-F947-CFFC-6343-ECC366F2B9D7}"/>
              </a:ext>
            </a:extLst>
          </p:cNvPr>
          <p:cNvSpPr>
            <a:spLocks noGrp="1"/>
          </p:cNvSpPr>
          <p:nvPr>
            <p:ph type="title"/>
          </p:nvPr>
        </p:nvSpPr>
        <p:spPr>
          <a:xfrm>
            <a:off x="572493" y="238539"/>
            <a:ext cx="11018520" cy="1434415"/>
          </a:xfrm>
        </p:spPr>
        <p:txBody>
          <a:bodyPr anchor="b">
            <a:normAutofit/>
          </a:bodyPr>
          <a:lstStyle/>
          <a:p>
            <a:r>
              <a:rPr lang="en-US" sz="5400">
                <a:cs typeface="Calibri Light"/>
              </a:rPr>
              <a:t>Hermann kelly</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9A50C3-B7C7-A089-0279-9DE6A433D53E}"/>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dirty="0">
                <a:cs typeface="Calibri"/>
              </a:rPr>
              <a:t>Hermann </a:t>
            </a:r>
            <a:r>
              <a:rPr lang="en-US" sz="2200" dirty="0" err="1">
                <a:cs typeface="Calibri"/>
              </a:rPr>
              <a:t>kelly</a:t>
            </a:r>
            <a:r>
              <a:rPr lang="en-US" sz="2200" dirty="0">
                <a:cs typeface="Calibri"/>
              </a:rPr>
              <a:t> is an </a:t>
            </a:r>
            <a:r>
              <a:rPr lang="en-US" sz="2200" dirty="0" err="1">
                <a:cs typeface="Calibri"/>
              </a:rPr>
              <a:t>irish</a:t>
            </a:r>
            <a:r>
              <a:rPr lang="en-US" sz="2200" dirty="0">
                <a:cs typeface="Calibri"/>
              </a:rPr>
              <a:t> political candidate and former journalist.</a:t>
            </a:r>
          </a:p>
          <a:p>
            <a:r>
              <a:rPr lang="en-US" sz="2200" dirty="0">
                <a:cs typeface="Calibri"/>
              </a:rPr>
              <a:t>Hermann is the current leader of the far-right </a:t>
            </a:r>
            <a:r>
              <a:rPr lang="en-US" sz="2200" dirty="0" err="1">
                <a:cs typeface="Calibri"/>
              </a:rPr>
              <a:t>irish</a:t>
            </a:r>
            <a:r>
              <a:rPr lang="en-US" sz="2200" dirty="0">
                <a:cs typeface="Calibri"/>
              </a:rPr>
              <a:t> freedom party.</a:t>
            </a:r>
          </a:p>
          <a:p>
            <a:r>
              <a:rPr lang="en-US" sz="2200" dirty="0">
                <a:ea typeface="+mn-lt"/>
                <a:cs typeface="+mn-lt"/>
              </a:rPr>
              <a:t>The party believes in controlled immigration “to suit the interests of ordinary Irish people” and closed borders to solve the current housing crisis.</a:t>
            </a:r>
          </a:p>
          <a:p>
            <a:endParaRPr lang="en-US" sz="2200">
              <a:cs typeface="Calibri"/>
            </a:endParaRPr>
          </a:p>
        </p:txBody>
      </p:sp>
      <p:pic>
        <p:nvPicPr>
          <p:cNvPr id="4" name="Picture 4" descr="A person speaking into a microphone&#10;&#10;Description automatically generated">
            <a:extLst>
              <a:ext uri="{FF2B5EF4-FFF2-40B4-BE49-F238E27FC236}">
                <a16:creationId xmlns:a16="http://schemas.microsoft.com/office/drawing/2014/main" id="{F419617F-C69A-6ED3-015D-F20CF477EE81}"/>
              </a:ext>
            </a:extLst>
          </p:cNvPr>
          <p:cNvPicPr>
            <a:picLocks noChangeAspect="1"/>
          </p:cNvPicPr>
          <p:nvPr/>
        </p:nvPicPr>
        <p:blipFill rotWithShape="1">
          <a:blip r:embed="rId2"/>
          <a:srcRect l="29817" r="16069" b="2"/>
          <a:stretch/>
        </p:blipFill>
        <p:spPr>
          <a:xfrm>
            <a:off x="7675658" y="2093976"/>
            <a:ext cx="3941064" cy="4096512"/>
          </a:xfrm>
          <a:prstGeom prst="rect">
            <a:avLst/>
          </a:prstGeom>
        </p:spPr>
      </p:pic>
    </p:spTree>
    <p:extLst>
      <p:ext uri="{BB962C8B-B14F-4D97-AF65-F5344CB8AC3E}">
        <p14:creationId xmlns:p14="http://schemas.microsoft.com/office/powerpoint/2010/main" val="646062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8200AB-A05C-670E-2DA3-BF95BAA6C0D9}"/>
              </a:ext>
            </a:extLst>
          </p:cNvPr>
          <p:cNvSpPr>
            <a:spLocks noGrp="1"/>
          </p:cNvSpPr>
          <p:nvPr>
            <p:ph type="title"/>
          </p:nvPr>
        </p:nvSpPr>
        <p:spPr>
          <a:xfrm>
            <a:off x="572493" y="238539"/>
            <a:ext cx="11018520" cy="1434415"/>
          </a:xfrm>
        </p:spPr>
        <p:txBody>
          <a:bodyPr anchor="b">
            <a:normAutofit/>
          </a:bodyPr>
          <a:lstStyle/>
          <a:p>
            <a:r>
              <a:rPr lang="en-US" sz="5400">
                <a:cs typeface="Calibri Light"/>
              </a:rPr>
              <a:t>Phillip dwyer </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8AE4CF-C3CB-42B7-4770-0AC65CB7A245}"/>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1700">
                <a:cs typeface="Calibri"/>
              </a:rPr>
              <a:t>Philip dwyer is a national party candidate in dublin south-west.</a:t>
            </a:r>
          </a:p>
          <a:p>
            <a:r>
              <a:rPr lang="en-US" sz="1700">
                <a:ea typeface="+mn-lt"/>
                <a:cs typeface="+mn-lt"/>
              </a:rPr>
              <a:t>stood as a candidate in the 2020 general election for the National Party but failed to get elected.</a:t>
            </a:r>
            <a:endParaRPr lang="en-US" sz="1700">
              <a:cs typeface="Calibri"/>
            </a:endParaRPr>
          </a:p>
          <a:p>
            <a:r>
              <a:rPr lang="en-US" sz="1700">
                <a:ea typeface="+mn-lt"/>
                <a:cs typeface="+mn-lt"/>
              </a:rPr>
              <a:t>An activist at demonstrations against refugee centres all around the country, he believes “at least” 90% of refugees coming into the country are “economic refugees”, and routinely refers to “fake asylum seekers” and “so-called refugees”.</a:t>
            </a:r>
            <a:endParaRPr lang="en-US" sz="1700">
              <a:cs typeface="Calibri"/>
            </a:endParaRPr>
          </a:p>
          <a:p>
            <a:r>
              <a:rPr lang="en-US" sz="1700">
                <a:ea typeface="+mn-lt"/>
                <a:cs typeface="+mn-lt"/>
              </a:rPr>
              <a:t>He said in one video live streamed in Dublin’s East Wall recently that he had spoken to people who had “strategies up their sleeves to escalate” matters if the former ESB office building was not closed as an emergency accommodation centre to refugees.</a:t>
            </a:r>
            <a:endParaRPr lang="en-US" sz="1700">
              <a:cs typeface="Calibri"/>
            </a:endParaRPr>
          </a:p>
          <a:p>
            <a:r>
              <a:rPr lang="en-US" sz="1700">
                <a:ea typeface="+mn-lt"/>
                <a:cs typeface="+mn-lt"/>
              </a:rPr>
              <a:t>in another new video, Mr Dwyer filmed himself at the front office of a Government department asking to speak to the minister about how their department “supports paedophilia” because it was displaying a number of rainbow flags in its front ground-floor windows.</a:t>
            </a:r>
          </a:p>
          <a:p>
            <a:endParaRPr lang="en-US" sz="1700">
              <a:ea typeface="+mn-lt"/>
              <a:cs typeface="+mn-lt"/>
            </a:endParaRPr>
          </a:p>
        </p:txBody>
      </p:sp>
      <p:pic>
        <p:nvPicPr>
          <p:cNvPr id="4" name="Picture 4">
            <a:extLst>
              <a:ext uri="{FF2B5EF4-FFF2-40B4-BE49-F238E27FC236}">
                <a16:creationId xmlns:a16="http://schemas.microsoft.com/office/drawing/2014/main" id="{C134567D-08A3-9916-1C44-479CC1C8DCB2}"/>
              </a:ext>
            </a:extLst>
          </p:cNvPr>
          <p:cNvPicPr>
            <a:picLocks noChangeAspect="1"/>
          </p:cNvPicPr>
          <p:nvPr/>
        </p:nvPicPr>
        <p:blipFill rotWithShape="1">
          <a:blip r:embed="rId2"/>
          <a:srcRect r="3" b="30619"/>
          <a:stretch/>
        </p:blipFill>
        <p:spPr>
          <a:xfrm>
            <a:off x="7675658" y="2093976"/>
            <a:ext cx="3941064" cy="4096512"/>
          </a:xfrm>
          <a:prstGeom prst="rect">
            <a:avLst/>
          </a:prstGeom>
        </p:spPr>
      </p:pic>
    </p:spTree>
    <p:extLst>
      <p:ext uri="{BB962C8B-B14F-4D97-AF65-F5344CB8AC3E}">
        <p14:creationId xmlns:p14="http://schemas.microsoft.com/office/powerpoint/2010/main" val="2937953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C191C-79E1-E9D8-269B-CA88665990D5}"/>
              </a:ext>
            </a:extLst>
          </p:cNvPr>
          <p:cNvSpPr>
            <a:spLocks noGrp="1"/>
          </p:cNvSpPr>
          <p:nvPr>
            <p:ph type="title"/>
          </p:nvPr>
        </p:nvSpPr>
        <p:spPr>
          <a:xfrm>
            <a:off x="572493" y="238539"/>
            <a:ext cx="11018520" cy="1434415"/>
          </a:xfrm>
        </p:spPr>
        <p:txBody>
          <a:bodyPr anchor="b">
            <a:normAutofit/>
          </a:bodyPr>
          <a:lstStyle/>
          <a:p>
            <a:r>
              <a:rPr lang="en-US" sz="5400">
                <a:cs typeface="Calibri Light"/>
              </a:rPr>
              <a:t>Derek blighe</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7A4050-2DAC-CC37-D425-8030966433D1}"/>
              </a:ext>
            </a:extLst>
          </p:cNvPr>
          <p:cNvSpPr>
            <a:spLocks noGrp="1"/>
          </p:cNvSpPr>
          <p:nvPr>
            <p:ph idx="1"/>
          </p:nvPr>
        </p:nvSpPr>
        <p:spPr>
          <a:xfrm>
            <a:off x="572493" y="2071316"/>
            <a:ext cx="6713552" cy="4119172"/>
          </a:xfrm>
        </p:spPr>
        <p:txBody>
          <a:bodyPr vert="horz" lIns="91440" tIns="45720" rIns="91440" bIns="45720" rtlCol="0" anchor="t">
            <a:normAutofit lnSpcReduction="10000"/>
          </a:bodyPr>
          <a:lstStyle/>
          <a:p>
            <a:r>
              <a:rPr lang="en-US" sz="1900" dirty="0">
                <a:cs typeface="Calibri"/>
              </a:rPr>
              <a:t>The 42 year old native cork man leads a group called Ireland first, they describe themselves as a nationalist party although they are not a registered political party.</a:t>
            </a:r>
          </a:p>
          <a:p>
            <a:r>
              <a:rPr lang="en-US" sz="1900" dirty="0">
                <a:cs typeface="Calibri"/>
              </a:rPr>
              <a:t>They show right wing </a:t>
            </a:r>
            <a:r>
              <a:rPr lang="en-US" sz="1900" dirty="0">
                <a:ea typeface="+mn-lt"/>
                <a:cs typeface="+mn-lt"/>
              </a:rPr>
              <a:t>ethnopluralism theories and campaigns for Ireland to leave the European union.</a:t>
            </a:r>
          </a:p>
          <a:p>
            <a:r>
              <a:rPr lang="en-US" sz="1900" dirty="0">
                <a:cs typeface="Calibri"/>
              </a:rPr>
              <a:t>Derek has been travelling up and down the country attending protests in places such as Athlone, cork,</a:t>
            </a:r>
            <a:r>
              <a:rPr lang="en-US" sz="1900" dirty="0">
                <a:ea typeface="+mn-lt"/>
                <a:cs typeface="+mn-lt"/>
              </a:rPr>
              <a:t> Killarney, </a:t>
            </a:r>
            <a:r>
              <a:rPr lang="en-US" sz="1900" dirty="0" err="1">
                <a:ea typeface="+mn-lt"/>
                <a:cs typeface="+mn-lt"/>
              </a:rPr>
              <a:t>Wicklow</a:t>
            </a:r>
            <a:r>
              <a:rPr lang="en-US" sz="1900" dirty="0">
                <a:ea typeface="+mn-lt"/>
                <a:cs typeface="+mn-lt"/>
              </a:rPr>
              <a:t> town and East Wall in Dublin city </a:t>
            </a:r>
            <a:r>
              <a:rPr lang="en-US" sz="1900" dirty="0" err="1">
                <a:ea typeface="+mn-lt"/>
                <a:cs typeface="+mn-lt"/>
              </a:rPr>
              <a:t>centre</a:t>
            </a:r>
            <a:r>
              <a:rPr lang="en-US" sz="1900" dirty="0">
                <a:ea typeface="+mn-lt"/>
                <a:cs typeface="+mn-lt"/>
              </a:rPr>
              <a:t>.</a:t>
            </a:r>
          </a:p>
          <a:p>
            <a:r>
              <a:rPr lang="en-US" sz="1900" dirty="0">
                <a:cs typeface="Calibri"/>
              </a:rPr>
              <a:t>He records these protests and public speaking to share to his followers on social media.</a:t>
            </a:r>
          </a:p>
          <a:p>
            <a:r>
              <a:rPr lang="en-US" sz="1900" dirty="0">
                <a:cs typeface="Calibri"/>
              </a:rPr>
              <a:t>He describes the Ukraine and Russia war as a</a:t>
            </a:r>
            <a:r>
              <a:rPr lang="en-US" sz="1900" dirty="0">
                <a:ea typeface="+mn-lt"/>
                <a:cs typeface="+mn-lt"/>
              </a:rPr>
              <a:t> “smokescreen” and a “fake war </a:t>
            </a:r>
            <a:r>
              <a:rPr lang="en-US" sz="1900" dirty="0" err="1">
                <a:ea typeface="+mn-lt"/>
                <a:cs typeface="+mn-lt"/>
              </a:rPr>
              <a:t>publicised</a:t>
            </a:r>
            <a:r>
              <a:rPr lang="en-US" sz="1900" dirty="0">
                <a:ea typeface="+mn-lt"/>
                <a:cs typeface="+mn-lt"/>
              </a:rPr>
              <a:t> to encourage economic migrants to come to this country and benefit from our liberal housing policy”.</a:t>
            </a:r>
          </a:p>
          <a:p>
            <a:endParaRPr lang="en-US" sz="1900">
              <a:cs typeface="Calibri"/>
            </a:endParaRPr>
          </a:p>
        </p:txBody>
      </p:sp>
      <p:pic>
        <p:nvPicPr>
          <p:cNvPr id="4" name="Picture 4">
            <a:extLst>
              <a:ext uri="{FF2B5EF4-FFF2-40B4-BE49-F238E27FC236}">
                <a16:creationId xmlns:a16="http://schemas.microsoft.com/office/drawing/2014/main" id="{4B67E208-A4BB-671F-F33D-2F2AB8563027}"/>
              </a:ext>
            </a:extLst>
          </p:cNvPr>
          <p:cNvPicPr>
            <a:picLocks noChangeAspect="1"/>
          </p:cNvPicPr>
          <p:nvPr/>
        </p:nvPicPr>
        <p:blipFill rotWithShape="1">
          <a:blip r:embed="rId2"/>
          <a:srcRect l="19567" r="26319" b="2"/>
          <a:stretch/>
        </p:blipFill>
        <p:spPr>
          <a:xfrm>
            <a:off x="7675658" y="2093976"/>
            <a:ext cx="3941064" cy="4096512"/>
          </a:xfrm>
          <a:prstGeom prst="rect">
            <a:avLst/>
          </a:prstGeom>
        </p:spPr>
      </p:pic>
    </p:spTree>
    <p:extLst>
      <p:ext uri="{BB962C8B-B14F-4D97-AF65-F5344CB8AC3E}">
        <p14:creationId xmlns:p14="http://schemas.microsoft.com/office/powerpoint/2010/main" val="126198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D1E305-0600-3CC5-5AAB-1B9F57656AF3}"/>
              </a:ext>
            </a:extLst>
          </p:cNvPr>
          <p:cNvSpPr>
            <a:spLocks noGrp="1"/>
          </p:cNvSpPr>
          <p:nvPr>
            <p:ph type="title"/>
          </p:nvPr>
        </p:nvSpPr>
        <p:spPr>
          <a:xfrm>
            <a:off x="630936" y="640080"/>
            <a:ext cx="4818888" cy="1481328"/>
          </a:xfrm>
        </p:spPr>
        <p:txBody>
          <a:bodyPr anchor="b">
            <a:normAutofit/>
          </a:bodyPr>
          <a:lstStyle/>
          <a:p>
            <a:r>
              <a:rPr lang="en-US" sz="5000">
                <a:cs typeface="Calibri Light"/>
              </a:rPr>
              <a:t>Irish national party</a:t>
            </a:r>
            <a:endParaRPr lang="en-US" sz="5000"/>
          </a:p>
        </p:txBody>
      </p:sp>
      <p:sp>
        <p:nvSpPr>
          <p:cNvPr id="2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E9A0E8-80D7-5058-4ACA-14B1D86251FA}"/>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US" sz="1700">
                <a:cs typeface="Calibri"/>
              </a:rPr>
              <a:t>Irish national party was founded in 2016 by james reynolds and justin barret.</a:t>
            </a:r>
          </a:p>
          <a:p>
            <a:r>
              <a:rPr lang="en-US" sz="1700">
                <a:cs typeface="Calibri"/>
              </a:rPr>
              <a:t>Justin is the current leader with james being the deputy leader.</a:t>
            </a:r>
          </a:p>
          <a:p>
            <a:r>
              <a:rPr lang="en-US" sz="1700">
                <a:cs typeface="Calibri"/>
              </a:rPr>
              <a:t>They are described as being right wing – to far right, </a:t>
            </a:r>
            <a:r>
              <a:rPr lang="en-US" sz="1700">
                <a:ea typeface="+mn-lt"/>
                <a:cs typeface="+mn-lt"/>
              </a:rPr>
              <a:t>Barrett has called for a complete ban on Muslims entering Ireland and for greater vetting efforts to be made, he also made a statement where he said "they all could be potentially dangerous".</a:t>
            </a:r>
          </a:p>
          <a:p>
            <a:r>
              <a:rPr lang="en-US" sz="1700">
                <a:cs typeface="Calibri"/>
              </a:rPr>
              <a:t>The party also share anti-abortion, anti LGBTQ+ and anti-immigration views to their followers and to the general public.</a:t>
            </a:r>
          </a:p>
          <a:p>
            <a:endParaRPr lang="en-US" sz="1700">
              <a:cs typeface="Calibri"/>
            </a:endParaRPr>
          </a:p>
          <a:p>
            <a:endParaRPr lang="en-US" sz="1700">
              <a:cs typeface="Calibri"/>
            </a:endParaRPr>
          </a:p>
        </p:txBody>
      </p:sp>
      <p:pic>
        <p:nvPicPr>
          <p:cNvPr id="5" name="Picture 5" descr="A picture containing person, crowd&#10;&#10;Description automatically generated">
            <a:extLst>
              <a:ext uri="{FF2B5EF4-FFF2-40B4-BE49-F238E27FC236}">
                <a16:creationId xmlns:a16="http://schemas.microsoft.com/office/drawing/2014/main" id="{D9ACE046-6B02-D668-E348-7046963C7676}"/>
              </a:ext>
            </a:extLst>
          </p:cNvPr>
          <p:cNvPicPr>
            <a:picLocks noChangeAspect="1"/>
          </p:cNvPicPr>
          <p:nvPr/>
        </p:nvPicPr>
        <p:blipFill>
          <a:blip r:embed="rId2"/>
          <a:stretch>
            <a:fillRect/>
          </a:stretch>
        </p:blipFill>
        <p:spPr>
          <a:xfrm>
            <a:off x="6099048" y="1893665"/>
            <a:ext cx="5458968" cy="3070669"/>
          </a:xfrm>
          <a:prstGeom prst="rect">
            <a:avLst/>
          </a:prstGeom>
        </p:spPr>
      </p:pic>
    </p:spTree>
    <p:extLst>
      <p:ext uri="{BB962C8B-B14F-4D97-AF65-F5344CB8AC3E}">
        <p14:creationId xmlns:p14="http://schemas.microsoft.com/office/powerpoint/2010/main" val="2032943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87D6101-FEC0-8CDE-23AD-C4B3260CD8EB}"/>
              </a:ext>
            </a:extLst>
          </p:cNvPr>
          <p:cNvSpPr>
            <a:spLocks noGrp="1"/>
          </p:cNvSpPr>
          <p:nvPr>
            <p:ph type="title"/>
          </p:nvPr>
        </p:nvSpPr>
        <p:spPr>
          <a:xfrm>
            <a:off x="1137034" y="609597"/>
            <a:ext cx="9392421" cy="1330841"/>
          </a:xfrm>
        </p:spPr>
        <p:txBody>
          <a:bodyPr>
            <a:normAutofit/>
          </a:bodyPr>
          <a:lstStyle/>
          <a:p>
            <a:r>
              <a:rPr lang="en-US" dirty="0">
                <a:cs typeface="Calibri Light"/>
              </a:rPr>
              <a:t>Social media aspect</a:t>
            </a:r>
            <a:endParaRPr lang="en-US" dirty="0"/>
          </a:p>
        </p:txBody>
      </p:sp>
      <p:sp>
        <p:nvSpPr>
          <p:cNvPr id="3" name="Content Placeholder 2">
            <a:extLst>
              <a:ext uri="{FF2B5EF4-FFF2-40B4-BE49-F238E27FC236}">
                <a16:creationId xmlns:a16="http://schemas.microsoft.com/office/drawing/2014/main" id="{6852F5EC-76AC-84E0-5C9E-65CD98B9DAD6}"/>
              </a:ext>
            </a:extLst>
          </p:cNvPr>
          <p:cNvSpPr>
            <a:spLocks noGrp="1"/>
          </p:cNvSpPr>
          <p:nvPr>
            <p:ph idx="1"/>
          </p:nvPr>
        </p:nvSpPr>
        <p:spPr>
          <a:xfrm>
            <a:off x="1137034" y="2198362"/>
            <a:ext cx="4958966" cy="3917773"/>
          </a:xfrm>
        </p:spPr>
        <p:txBody>
          <a:bodyPr vert="horz" lIns="91440" tIns="45720" rIns="91440" bIns="45720" rtlCol="0" anchor="t">
            <a:normAutofit/>
          </a:bodyPr>
          <a:lstStyle/>
          <a:p>
            <a:r>
              <a:rPr lang="en-US" sz="1700" dirty="0">
                <a:cs typeface="Calibri"/>
              </a:rPr>
              <a:t>Social media platforms such as </a:t>
            </a:r>
            <a:r>
              <a:rPr lang="en-US" sz="1700" dirty="0" err="1">
                <a:cs typeface="Calibri"/>
              </a:rPr>
              <a:t>facebook</a:t>
            </a:r>
            <a:r>
              <a:rPr lang="en-US" sz="1700" dirty="0">
                <a:cs typeface="Calibri"/>
              </a:rPr>
              <a:t> and twitter play a big role in how information is shared about this topic, whether that be the good or the bad as it comes from both sides.</a:t>
            </a:r>
          </a:p>
          <a:p>
            <a:r>
              <a:rPr lang="en-US" sz="1700" dirty="0">
                <a:cs typeface="Calibri"/>
              </a:rPr>
              <a:t>Derek </a:t>
            </a:r>
            <a:r>
              <a:rPr lang="en-US" sz="1700" dirty="0" err="1">
                <a:cs typeface="Calibri"/>
              </a:rPr>
              <a:t>blighe</a:t>
            </a:r>
            <a:r>
              <a:rPr lang="en-US" sz="1700" dirty="0">
                <a:cs typeface="Calibri"/>
              </a:rPr>
              <a:t> is very active on twitter with nearly all his posts targeted at asylum seekers coming into the country and his outrage about it, as well as his followers outrage.</a:t>
            </a:r>
          </a:p>
          <a:p>
            <a:r>
              <a:rPr lang="en-US" sz="1700" dirty="0">
                <a:cs typeface="Calibri"/>
              </a:rPr>
              <a:t>The narrative Derek is trying to promote now is that the gardai are trying to get people to keep quiet about sexual assault attacks from these groups pf people and remove posts online about 'foreign nationals' who may be involved in these attacks.</a:t>
            </a:r>
          </a:p>
          <a:p>
            <a:endParaRPr lang="en-US" sz="1700">
              <a:cs typeface="Calibri"/>
            </a:endParaRPr>
          </a:p>
        </p:txBody>
      </p:sp>
      <p:pic>
        <p:nvPicPr>
          <p:cNvPr id="4" name="Picture 4" descr="A picture containing ax&#10;&#10;Description automatically generated">
            <a:extLst>
              <a:ext uri="{FF2B5EF4-FFF2-40B4-BE49-F238E27FC236}">
                <a16:creationId xmlns:a16="http://schemas.microsoft.com/office/drawing/2014/main" id="{2D432157-4AA2-F72E-72A7-F46F041F67F8}"/>
              </a:ext>
            </a:extLst>
          </p:cNvPr>
          <p:cNvPicPr>
            <a:picLocks noChangeAspect="1"/>
          </p:cNvPicPr>
          <p:nvPr/>
        </p:nvPicPr>
        <p:blipFill>
          <a:blip r:embed="rId2"/>
          <a:stretch>
            <a:fillRect/>
          </a:stretch>
        </p:blipFill>
        <p:spPr>
          <a:xfrm>
            <a:off x="6719367" y="2413498"/>
            <a:ext cx="4788505" cy="3298747"/>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74390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A8ABF4-048A-094C-91C6-96744A328571}"/>
              </a:ext>
            </a:extLst>
          </p:cNvPr>
          <p:cNvSpPr>
            <a:spLocks noGrp="1"/>
          </p:cNvSpPr>
          <p:nvPr>
            <p:ph type="title"/>
          </p:nvPr>
        </p:nvSpPr>
        <p:spPr>
          <a:xfrm>
            <a:off x="640080" y="325369"/>
            <a:ext cx="4368602" cy="1956841"/>
          </a:xfrm>
        </p:spPr>
        <p:txBody>
          <a:bodyPr anchor="b">
            <a:normAutofit/>
          </a:bodyPr>
          <a:lstStyle/>
          <a:p>
            <a:r>
              <a:rPr lang="en-US" sz="5400">
                <a:cs typeface="Calibri Light"/>
              </a:rPr>
              <a:t>Gemma O'Doherty</a:t>
            </a:r>
            <a:endParaRPr lang="en-US" sz="54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FEF1FE3-F983-436F-07B1-C6F284BE324C}"/>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1700">
                <a:cs typeface="Calibri"/>
              </a:rPr>
              <a:t>Gemma is an Irish far-right activist as well as a conspiracy theorist.</a:t>
            </a:r>
          </a:p>
          <a:p>
            <a:r>
              <a:rPr lang="en-US" sz="1700">
                <a:cs typeface="Calibri"/>
              </a:rPr>
              <a:t>Gemma was banned on twitter for sharing her views as some people would call them controversial, Gemma believes that to be fully Irish you have to be white and a catholic born in the country and anything else doesn’t count.</a:t>
            </a:r>
          </a:p>
          <a:p>
            <a:r>
              <a:rPr lang="en-US" sz="1700">
                <a:cs typeface="Calibri"/>
              </a:rPr>
              <a:t>Gemma is a former journalist and last november was charged for breaking covid regulations by travelling from dublin to cork when restrictions were in place.</a:t>
            </a:r>
          </a:p>
        </p:txBody>
      </p:sp>
      <p:pic>
        <p:nvPicPr>
          <p:cNvPr id="4" name="Picture 4">
            <a:extLst>
              <a:ext uri="{FF2B5EF4-FFF2-40B4-BE49-F238E27FC236}">
                <a16:creationId xmlns:a16="http://schemas.microsoft.com/office/drawing/2014/main" id="{778357CA-A77B-10AD-334D-4D72E1735E8E}"/>
              </a:ext>
            </a:extLst>
          </p:cNvPr>
          <p:cNvPicPr>
            <a:picLocks noChangeAspect="1"/>
          </p:cNvPicPr>
          <p:nvPr/>
        </p:nvPicPr>
        <p:blipFill rotWithShape="1">
          <a:blip r:embed="rId2"/>
          <a:srcRect l="16155" r="2115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50032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28A7-AAC6-CD2E-87E4-F86AE2D017CC}"/>
              </a:ext>
            </a:extLst>
          </p:cNvPr>
          <p:cNvSpPr>
            <a:spLocks noGrp="1"/>
          </p:cNvSpPr>
          <p:nvPr>
            <p:ph type="title"/>
          </p:nvPr>
        </p:nvSpPr>
        <p:spPr>
          <a:xfrm>
            <a:off x="572493" y="238539"/>
            <a:ext cx="11018520" cy="1434415"/>
          </a:xfrm>
        </p:spPr>
        <p:txBody>
          <a:bodyPr anchor="b">
            <a:normAutofit/>
          </a:bodyPr>
          <a:lstStyle/>
          <a:p>
            <a:r>
              <a:rPr lang="en-US" sz="5400">
                <a:cs typeface="Calibri Light"/>
              </a:rPr>
              <a:t>Hatred and fear</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6589C8-B958-C61F-FD1C-DE67607B783F}"/>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a:cs typeface="Calibri"/>
              </a:rPr>
              <a:t>The figures I have mentioned in the previous slides are notorious for spreading fear and intimidating messages online to try and prevent refugees and stop immigrants from entering the country.</a:t>
            </a:r>
          </a:p>
          <a:p>
            <a:r>
              <a:rPr lang="en-US" sz="2200" dirty="0">
                <a:cs typeface="Calibri"/>
              </a:rPr>
              <a:t>Spreading these messages and views online can be very harming for young individuals who use the site and can influence them into having beliefs that </a:t>
            </a:r>
            <a:r>
              <a:rPr lang="en-US" sz="2200">
                <a:cs typeface="Calibri"/>
              </a:rPr>
              <a:t>aren't</a:t>
            </a:r>
            <a:r>
              <a:rPr lang="en-US" sz="2200" dirty="0">
                <a:cs typeface="Calibri"/>
              </a:rPr>
              <a:t> morally right.</a:t>
            </a:r>
          </a:p>
          <a:p>
            <a:r>
              <a:rPr lang="en-US" sz="2200">
                <a:cs typeface="Calibri"/>
              </a:rPr>
              <a:t>Overall I do believe that the figures do truly think they are only trying to help although more harm can be done then good...</a:t>
            </a:r>
          </a:p>
        </p:txBody>
      </p:sp>
      <p:pic>
        <p:nvPicPr>
          <p:cNvPr id="4" name="Picture 4">
            <a:extLst>
              <a:ext uri="{FF2B5EF4-FFF2-40B4-BE49-F238E27FC236}">
                <a16:creationId xmlns:a16="http://schemas.microsoft.com/office/drawing/2014/main" id="{99C0F324-8742-0D0C-78B0-6CB9CB9F7E04}"/>
              </a:ext>
            </a:extLst>
          </p:cNvPr>
          <p:cNvPicPr>
            <a:picLocks noChangeAspect="1"/>
          </p:cNvPicPr>
          <p:nvPr/>
        </p:nvPicPr>
        <p:blipFill rotWithShape="1">
          <a:blip r:embed="rId2"/>
          <a:srcRect l="33560" r="2418" b="-1"/>
          <a:stretch/>
        </p:blipFill>
        <p:spPr>
          <a:xfrm>
            <a:off x="7675658" y="2093976"/>
            <a:ext cx="3941064" cy="4096512"/>
          </a:xfrm>
          <a:prstGeom prst="rect">
            <a:avLst/>
          </a:prstGeom>
        </p:spPr>
      </p:pic>
    </p:spTree>
    <p:extLst>
      <p:ext uri="{BB962C8B-B14F-4D97-AF65-F5344CB8AC3E}">
        <p14:creationId xmlns:p14="http://schemas.microsoft.com/office/powerpoint/2010/main" val="3441835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C9635A-A284-D27F-AA2F-73E668FFBD47}"/>
              </a:ext>
            </a:extLst>
          </p:cNvPr>
          <p:cNvSpPr>
            <a:spLocks noGrp="1"/>
          </p:cNvSpPr>
          <p:nvPr>
            <p:ph type="title"/>
          </p:nvPr>
        </p:nvSpPr>
        <p:spPr>
          <a:xfrm>
            <a:off x="640080" y="325369"/>
            <a:ext cx="4368602" cy="1956841"/>
          </a:xfrm>
        </p:spPr>
        <p:txBody>
          <a:bodyPr anchor="b">
            <a:normAutofit/>
          </a:bodyPr>
          <a:lstStyle/>
          <a:p>
            <a:r>
              <a:rPr lang="en-US" sz="5000">
                <a:cs typeface="Calibri Light"/>
              </a:rPr>
              <a:t>Philly mcmahon</a:t>
            </a:r>
            <a:br>
              <a:rPr lang="en-US" sz="5000">
                <a:cs typeface="Calibri Light"/>
              </a:rPr>
            </a:br>
            <a:endParaRPr lang="en-US" sz="5000">
              <a:cs typeface="Calibri Light"/>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784447-FEBA-BAD0-1602-20F019733302}"/>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sz="2000" dirty="0">
                <a:cs typeface="Calibri"/>
              </a:rPr>
              <a:t>The best message out there and the one young people on social media should be listening to is that of ex Gaa </a:t>
            </a:r>
            <a:r>
              <a:rPr lang="en-US" sz="2000" dirty="0" err="1">
                <a:cs typeface="Calibri"/>
              </a:rPr>
              <a:t>dublin</a:t>
            </a:r>
            <a:r>
              <a:rPr lang="en-US" sz="2000" dirty="0">
                <a:cs typeface="Calibri"/>
              </a:rPr>
              <a:t> star </a:t>
            </a:r>
            <a:r>
              <a:rPr lang="en-US" sz="2000" dirty="0" err="1">
                <a:cs typeface="Calibri"/>
              </a:rPr>
              <a:t>philly</a:t>
            </a:r>
            <a:r>
              <a:rPr lang="en-US" sz="2000" dirty="0">
                <a:cs typeface="Calibri"/>
              </a:rPr>
              <a:t> </a:t>
            </a:r>
            <a:r>
              <a:rPr lang="en-US" sz="2000" dirty="0" err="1">
                <a:cs typeface="Calibri"/>
              </a:rPr>
              <a:t>mcmahon</a:t>
            </a:r>
            <a:r>
              <a:rPr lang="en-US" sz="2000" dirty="0">
                <a:cs typeface="Calibri"/>
              </a:rPr>
              <a:t>.</a:t>
            </a:r>
          </a:p>
          <a:p>
            <a:r>
              <a:rPr lang="en-US" sz="2000" dirty="0">
                <a:cs typeface="Calibri"/>
              </a:rPr>
              <a:t>He sums up the whole argument really well as he comes from the pro-immigration side of the argument, he points out the hypocrisy in some of the anti-refugee prominent figures as well as how their views are spreading negativity online.</a:t>
            </a:r>
          </a:p>
        </p:txBody>
      </p:sp>
      <p:pic>
        <p:nvPicPr>
          <p:cNvPr id="4" name="Picture 4" descr="A picture containing person, sky, grass, outdoor&#10;&#10;Description automatically generated">
            <a:extLst>
              <a:ext uri="{FF2B5EF4-FFF2-40B4-BE49-F238E27FC236}">
                <a16:creationId xmlns:a16="http://schemas.microsoft.com/office/drawing/2014/main" id="{617DF439-CD07-9705-9EAF-1C021A0E6658}"/>
              </a:ext>
            </a:extLst>
          </p:cNvPr>
          <p:cNvPicPr>
            <a:picLocks noChangeAspect="1"/>
          </p:cNvPicPr>
          <p:nvPr/>
        </p:nvPicPr>
        <p:blipFill rotWithShape="1">
          <a:blip r:embed="rId2"/>
          <a:srcRect l="9760" r="1501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656482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Anti refugee protests</vt:lpstr>
      <vt:lpstr>East wall protests</vt:lpstr>
      <vt:lpstr>Ballymun protest</vt:lpstr>
      <vt:lpstr>Attack on migrants</vt:lpstr>
      <vt:lpstr>Hermann kelly</vt:lpstr>
      <vt:lpstr>Phillip dwyer </vt:lpstr>
      <vt:lpstr>Derek blighe</vt:lpstr>
      <vt:lpstr>Irish national party</vt:lpstr>
      <vt:lpstr>Social media aspect</vt:lpstr>
      <vt:lpstr>Gemma O'Doherty</vt:lpstr>
      <vt:lpstr>Hatred and fear</vt:lpstr>
      <vt:lpstr>Philly mcmahon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425</cp:revision>
  <dcterms:created xsi:type="dcterms:W3CDTF">2023-01-19T09:23:21Z</dcterms:created>
  <dcterms:modified xsi:type="dcterms:W3CDTF">2023-04-27T11:22:50Z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b170d26-a298-4fcb-93e8-f72c55c78d0a_Enabled">
    <vt:lpwstr>true</vt:lpwstr>
  </property>
  <property fmtid="{D5CDD505-2E9C-101B-9397-08002B2CF9AE}" pid="3" name="MSIP_Label_bb170d26-a298-4fcb-93e8-f72c55c78d0a_SetDate">
    <vt:lpwstr>2023-04-18T14:19:00Z</vt:lpwstr>
  </property>
  <property fmtid="{D5CDD505-2E9C-101B-9397-08002B2CF9AE}" pid="4" name="MSIP_Label_bb170d26-a298-4fcb-93e8-f72c55c78d0a_Method">
    <vt:lpwstr>Standard</vt:lpwstr>
  </property>
  <property fmtid="{D5CDD505-2E9C-101B-9397-08002B2CF9AE}" pid="5" name="MSIP_Label_bb170d26-a298-4fcb-93e8-f72c55c78d0a_Name">
    <vt:lpwstr>defa4170-0d19-0005-0004-bc88714345d2</vt:lpwstr>
  </property>
  <property fmtid="{D5CDD505-2E9C-101B-9397-08002B2CF9AE}" pid="6" name="MSIP_Label_bb170d26-a298-4fcb-93e8-f72c55c78d0a_SiteId">
    <vt:lpwstr>3ed6c8f5-4c16-44ad-9eed-60f851834a84</vt:lpwstr>
  </property>
  <property fmtid="{D5CDD505-2E9C-101B-9397-08002B2CF9AE}" pid="7" name="MSIP_Label_bb170d26-a298-4fcb-93e8-f72c55c78d0a_ActionId">
    <vt:lpwstr>7f782d68-bb5e-474a-a89a-b983928cba52</vt:lpwstr>
  </property>
  <property fmtid="{D5CDD505-2E9C-101B-9397-08002B2CF9AE}" pid="8" name="MSIP_Label_bb170d26-a298-4fcb-93e8-f72c55c78d0a_ContentBits">
    <vt:lpwstr>0</vt:lpwstr>
  </property>
</Properties>
</file>