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ink/ink1.xml" ContentType="application/inkml+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7" r:id="rId4"/>
    <p:sldId id="259" r:id="rId5"/>
    <p:sldId id="265" r:id="rId6"/>
    <p:sldId id="263" r:id="rId7"/>
    <p:sldId id="262" r:id="rId8"/>
    <p:sldId id="266" r:id="rId9"/>
    <p:sldId id="264" r:id="rId10"/>
    <p:sldId id="267" r:id="rId11"/>
    <p:sldId id="268" r:id="rId12"/>
    <p:sldId id="260" r:id="rId13"/>
    <p:sldId id="261" r:id="rId14"/>
    <p:sldId id="270" r:id="rId15"/>
    <p:sldId id="269" r:id="rId16"/>
    <p:sldId id="271" r:id="rId17"/>
    <p:sldId id="272" r:id="rId18"/>
    <p:sldId id="276" r:id="rId19"/>
    <p:sldId id="273" r:id="rId20"/>
    <p:sldId id="274" r:id="rId21"/>
    <p:sldId id="275" r:id="rId22"/>
    <p:sldId id="280" r:id="rId23"/>
    <p:sldId id="277" r:id="rId24"/>
    <p:sldId id="278"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5348" autoAdjust="0"/>
    <p:restoredTop sz="94660"/>
  </p:normalViewPr>
  <p:slideViewPr>
    <p:cSldViewPr snapToGrid="0">
      <p:cViewPr varScale="1">
        <p:scale>
          <a:sx n="88" d="100"/>
          <a:sy n="88" d="100"/>
        </p:scale>
        <p:origin x="351"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rome Devitt" userId="949fc711-4e2a-4f94-ba15-5ec8aa79bea6" providerId="ADAL" clId="{3D217C12-3C55-4563-800B-362BB77B2554}"/>
    <pc:docChg chg="undo custSel modSld">
      <pc:chgData name="Jerome Devitt" userId="949fc711-4e2a-4f94-ba15-5ec8aa79bea6" providerId="ADAL" clId="{3D217C12-3C55-4563-800B-362BB77B2554}" dt="2022-10-10T12:56:44.220" v="31" actId="1038"/>
      <pc:docMkLst>
        <pc:docMk/>
      </pc:docMkLst>
      <pc:sldChg chg="addSp delSp modSp mod">
        <pc:chgData name="Jerome Devitt" userId="949fc711-4e2a-4f94-ba15-5ec8aa79bea6" providerId="ADAL" clId="{3D217C12-3C55-4563-800B-362BB77B2554}" dt="2022-10-10T12:56:44.220" v="31" actId="1038"/>
        <pc:sldMkLst>
          <pc:docMk/>
          <pc:sldMk cId="619214730" sldId="272"/>
        </pc:sldMkLst>
        <pc:spChg chg="add del mod">
          <ac:chgData name="Jerome Devitt" userId="949fc711-4e2a-4f94-ba15-5ec8aa79bea6" providerId="ADAL" clId="{3D217C12-3C55-4563-800B-362BB77B2554}" dt="2022-10-10T12:54:00.205" v="12" actId="478"/>
          <ac:spMkLst>
            <pc:docMk/>
            <pc:sldMk cId="619214730" sldId="272"/>
            <ac:spMk id="6" creationId="{7A8E353A-840F-F9FA-B086-E4A0273A860A}"/>
          </ac:spMkLst>
        </pc:spChg>
        <pc:picChg chg="add mod">
          <ac:chgData name="Jerome Devitt" userId="949fc711-4e2a-4f94-ba15-5ec8aa79bea6" providerId="ADAL" clId="{3D217C12-3C55-4563-800B-362BB77B2554}" dt="2022-10-10T12:56:44.220" v="31" actId="1038"/>
          <ac:picMkLst>
            <pc:docMk/>
            <pc:sldMk cId="619214730" sldId="272"/>
            <ac:picMk id="4" creationId="{DF6478E9-6041-E8DD-DCF8-19514E2E1259}"/>
          </ac:picMkLst>
        </pc:picChg>
        <pc:picChg chg="del">
          <ac:chgData name="Jerome Devitt" userId="949fc711-4e2a-4f94-ba15-5ec8aa79bea6" providerId="ADAL" clId="{3D217C12-3C55-4563-800B-362BB77B2554}" dt="2022-10-10T12:51:15.319" v="1" actId="478"/>
          <ac:picMkLst>
            <pc:docMk/>
            <pc:sldMk cId="619214730" sldId="272"/>
            <ac:picMk id="9" creationId="{F384FC37-CEC3-4F70-F86B-C632E927F324}"/>
          </ac:picMkLst>
        </pc:picChg>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10-09T22:01:01.017"/>
    </inkml:context>
    <inkml:brush xml:id="br0">
      <inkml:brushProperty name="width" value="0.05" units="cm"/>
      <inkml:brushProperty name="height" value="0.05" units="cm"/>
      <inkml:brushProperty name="color" value="#FFFFFF"/>
    </inkml:brush>
  </inkml:definitions>
  <inkml:trace contextRef="#ctx0" brushRef="#br0">417 215 455 0 0,'0'0'1688'0'0,"0"-3"202"0"0,-6-18 4323 0 0,6 19-6078 0 0,1 0-85 0 0,0 0 0 0 0,0 1 1 0 0,0-1-1 0 0,0 0 1 0 0,0 0-1 0 0,0 1 0 0 0,0-1 1 0 0,1 0-1 0 0,-1 1 0 0 0,1-1 1 0 0,-1 1-1 0 0,1 0 0 0 0,0 0 1 0 0,-1-1-1 0 0,1 1 1 0 0,0 0-1 0 0,3-1 0 0 0,5-2 153 0 0,0 0 1 0 0,15-2-1 0 0,-12 2 27 0 0,13-1 91 0 0,0 1-1 0 0,47-2 0 0 0,-29 4-74 0 0,194-14 569 0 0,111-9-77 0 0,-323 22-693 0 0,48-4 352 0 0,86 2 1 0 0,-154 5-363 0 0,-4 0-20 0 0,0 0 0 0 0,0 0 0 0 0,0 0 1 0 0,0 0-1 0 0,1 0 0 0 0,-1 1 0 0 0,0-1 0 0 0,0 1 0 0 0,0 0 0 0 0,3 1 1 0 0,5 2 54 0 0,-10-4-67 0 0,0 1 1 0 0,0 0-1 0 0,0-1 0 0 0,0 1 0 0 0,0 0 0 0 0,0-1 1 0 0,0 1-1 0 0,0 0 0 0 0,0-1 0 0 0,0 1 0 0 0,0 0 1 0 0,-1-1-1 0 0,1 1 0 0 0,0-1 0 0 0,0 1 0 0 0,-1 0 1 0 0,1-1-1 0 0,-1 1 0 0 0,0 0 0 0 0,1-1-3 0 0,-2 3 3 0 0,-1 0 0 0 0,0 0 0 0 0,0 0 0 0 0,0 0 0 0 0,-1 0 0 0 0,1-1 0 0 0,-1 1 0 0 0,0-1-1 0 0,1 0 1 0 0,-8 3 0 0 0,-41 12 29 0 0,-14 1-1 0 0,-75 8 0 0 0,-70-1 70 0 0,74-10-72 0 0,80-7 15 0 0,31-3-40 0 0,1-2 0 0 0,-1 0 0 0 0,0-2 0 0 0,-33-2 0 0 0,48 0 0 0 0,0 1 0 0 0,0 0-1 0 0,-14 2 1 0 0,14 0 8 0 0,1-2 1 0 0,-1 1-1 0 0,-14-2 0 0 0,25 1-12 0 0,0 0 0 0 0,0 0 0 0 0,0 0 0 0 0,0 0 0 0 0,0 0 0 0 0,0 0 0 0 0,0 0 0 0 0,-1 0 0 0 0,1 0 0 0 0,0 0 0 0 0,0 0 0 0 0,0 0 0 0 0,0 0 0 0 0,0 0 0 0 0,0 0 0 0 0,0 0 0 0 0,0 0 0 0 0,0 0 0 0 0,0 0 0 0 0,-1 0 0 0 0,1 0 0 0 0,0 0 0 0 0,0 0 0 0 0,0 0 0 0 0,0 0 0 0 0,0 0 0 0 0,0 0 0 0 0,0 0 0 0 0,0 0 0 0 0,0 0 0 0 0,0 0 0 0 0,0 0 0 0 0,-1 0 0 0 0,1 0 0 0 0,0 0 0 0 0,0 0 0 0 0,0 0 0 0 0,0-1 0 0 0,0 1 0 0 0,0 0 0 0 0,0 0 0 0 0,0 0 0 0 0,0 0 0 0 0,0 0 0 0 0,0 0 0 0 0,0 0 0 0 0,0 0 0 0 0,0 0 0 0 0,0 0 0 0 0,0 0 0 0 0,0-1 0 0 0,0 1 0 0 0,0 0 0 0 0,0 0 0 0 0,0 0 0 0 0,0 0 0 0 0,0 0 0 0 0,0 0 0 0 0,6-3 0 0 0,12-1 0 0 0,45-1 15 0 0,0 2 0 0 0,0 4 0 0 0,77 10 0 0 0,-86-7-2 0 0,49 8-3 0 0,4 1 54 0 0,-96-11-53 0 0,0-1-1 0 0,0 0 1 0 0,0 0 0 0 0,0-1-1 0 0,20-2 1 0 0,-29 2 48 0 0,-11-14 125 0 0,2 10-148 0 0,0 0 0 0 0,0 1 0 0 0,0-1 0 0 0,-1 2 0 0 0,1-1 0 0 0,-1 1 0 0 0,-9-1 0 0 0,-60-5 6 0 0,30 4 4 0 0,-61-10-35 0 0,-97-10 63 0 0,135 16 50 0 0,68 8 21 0 0,5 0-65 0 0,89 3 138 0 0,107-10-1 0 0,-100 2 0 0 0,23 0-43 0 0,202-11 312 0 0,140-7 792 0 0,-433 24-1108 0 0,46 7 0 0 0,-71-7-152 0 0,-7-1-17 0 0,1 0 0 0 0,0 0 0 0 0,0 0 0 0 0,0 0 0 0 0,0 0 0 0 0,0 0 0 0 0,0 0 0 0 0,0 0 0 0 0,0 0 0 0 0,0 0 0 0 0,0 0 0 0 0,0 0 0 0 0,0 0 0 0 0,0 0 0 0 0,0 0 0 0 0,0 0 0 0 0,0 0 0 0 0,0 0 0 0 0,0 0 0 0 0,0 0 0 0 0,0 0 0 0 0,0 1 0 0 0,0-1 0 0 0,0 0 0 0 0,0 0 0 0 0,0 0 0 0 0,0 0 0 0 0,0 0 0 0 0,0 0 0 0 0,0 0 0 0 0,0 0 0 0 0,0 0 0 0 0,0 0 0 0 0,0 0 0 0 0,0 0 0 0 0,0 0 0 0 0,0 0 0 0 0,0 0 0 0 0,0 0 0 0 0,0 1 0 0 0,0-1 0 0 0,0 0 0 0 0,0 0 0 0 0,0 0 0 0 0,0 0 0 0 0,0 0 0 0 0,0 0 0 0 0,0 0 0 0 0,0 0 0 0 0,0 0 0 0 0,0 0 0 0 0,0 0 0 0 0,0 0 0 0 0,0 0 0 0 0,1 0 0 0 0,-1 0 0 0 0,0 0 0 0 0,0 0 0 0 0,-4 4 9 0 0,1-1 1 0 0,-1 0 0 0 0,1 0-1 0 0,-1 0 1 0 0,0 0-1 0 0,-1 0 1 0 0,1-1 0 0 0,0 0-1 0 0,-5 2 1 0 0,-49 16 20 0 0,37-14-27 0 0,-59 18 35 0 0,-120 18 0 0 0,-85-4 4 0 0,241-33-40 0 0,-54-1-3 0 0,7-2 0 0 0,-8 0 0 0 0,29-2 0 0 0,54-1 0 0 0,123 3-36 0 0,-38-2 0 0 0,3-1 36 0 0,1-4 0 0 0,-1-3 0 0 0,81-20 0 0 0,-2 1 0 0 0,-70 13 0 0 0,131-15 229 0 0,-145 21-50 0 0,-32 5-31 0 0,-24 3-5 0 0,0-1-1 0 0,16-3 1 0 0,-25 4-63 0 0,-37 5 93 0 0,-158 28 11 0 0,-256 8-109 0 0,341-41-75 0 0,24-2 0 0 0,63 2 15 0 0,0 0 0 0 0,1-2 0 0 0,-1-1 0 0 0,-30-7 0 0 0,58 3 38 0 0,-2 5-50 0 0,1-1 0 0 0,-1 1-1 0 0,1 0 1 0 0,0 0 0 0 0,0 1 0 0 0,0 0-1 0 0,7-1 1 0 0,46 0 32 0 0,-29 2-28 0 0,429-30 39 0 0,-232 12-16 0 0,-6-7 123 0 0,-208 23-141 0 0,27-3 182 0 0,0 2 0 0 0,58 2 0 0 0,-89 1-162 0 0,-6 0-19 0 0,1 0-1 0 0,-1 1 1 0 0,1-1-1 0 0,-1 1 1 0 0,0 0-1 0 0,1 0 1 0 0,-1 0-1 0 0,0 0 1 0 0,5 3-1 0 0,-6-3 63 0 0,-4 1-21 0 0,-3 2-42 0 0,0 0 0 0 0,0 1 0 0 0,0-2-1 0 0,-1 1 1 0 0,0-1 0 0 0,-10 6 0 0 0,-42 13 48 0 0,-148 42-48 0 0,149-52 27 0 0,0-2 0 0 0,-90 5 0 0 0,23-14-28 0 0,110-2-11 0 0,8-1 0 0 0,8 0 0 0 0,6-2 0 0 0,-7 4 0 0 0,47-14 0 0 0,1 3 0 0 0,72-9 0 0 0,-51 10 0 0 0,203-18 0 0 0,-174 27 65 0 0,-98 13 6 0 0,-2-10-72 0 0,1 0-1 0 0,0-1 1 0 0,-1 1-1 0 0,1-1 1 0 0,-1 1-1 0 0,1-1 1 0 0,-1 1-1 0 0,0-1 1 0 0,0 1-1 0 0,0-1 1 0 0,1 0-1 0 0,-1 1 1 0 0,-1-1-1 0 0,1 0 1 0 0,0 0-1 0 0,0 0 1 0 0,0 0-1 0 0,-1 0 1 0 0,0 1-1 0 0,-5 2-9 0 0,1 0 0 0 0,-1-1 0 0 0,-7 3 0 0 0,2-1 5 0 0,-17 7 6 0 0,-1-1 0 0 0,0-2 0 0 0,0-1 0 0 0,-1-2 0 0 0,0-1 0 0 0,-48 3 0 0 0,68-9 0 0 0,-18 3 11 0 0,33-14 42 0 0,-1 8-53 0 0,1 1 0 0 0,-1-1 0 0 0,1 1 0 0 0,0 0 0 0 0,0 0 0 0 0,0 0 0 0 0,0 0 0 0 0,1 1 0 0 0,8-4 0 0 0,2-2 0 0 0,12-5 0 0 0,1 2 0 0 0,1 0 0 0 0,35-7 0 0 0,-31 11 0 0 0,-26 6 0 0 0,1 0 0 0 0,-1 0 0 0 0,0-1 0 0 0,10-4 0 0 0,-4 1 0 0 0,-39 13 0 0 0,-39 5 0 0 0,40-9 0 0 0,15-3 0 0 0,0 1 0 0 0,0-1 0 0 0,-17-1 0 0 0,-5-1 1 0 0,22 1 0 0 0,1 0 0 0 0,0-1 0 0 0,-1 0 1 0 0,1 0-1 0 0,0-1 0 0 0,0 0 1 0 0,-12-5-1 0 0,17 5 6 0 0,1 1 1 0 0,-1-1 0 0 0,1 0-1 0 0,0 0 1 0 0,0 0 0 0 0,-6-6-1 0 0,2-2-7 0 0,8 5 0 0 0,-1 4 0 0 0,4-7 0 0 0,-1 4 0 0 0,1 1 0 0 0,0 0 0 0 0,0-1 0 0 0,0 1 0 0 0,0 0 0 0 0,0 1 0 0 0,0-1 0 0 0,1 1 0 0 0,-1 0 0 0 0,1 0 0 0 0,6-2 0 0 0,8-1 0 0 0,30-4 0 0 0,-37 7 0 0 0,0 0-8 0 0,0 0 0 0 0,0 0 0 0 0,0 2 0 0 0,1-1 0 0 0,-1 2 0 0 0,0-1 0 0 0,21 5 0 0 0,-29-4 2 0 0,0 0 0 0 0,0 0 0 0 0,0 0 1 0 0,0 0-1 0 0,0 1 0 0 0,0 0 0 0 0,-1 0 0 0 0,1 0 0 0 0,0 0 0 0 0,5 5 0 0 0,-2-1 7 0 0,3 2-1 0 0,-3 1 0 0 0,-2 4 0 0 0,-7 0 0 0 0,1-10-1 0 0,0-1 1 0 0,-1 0-1 0 0,1 0 0 0 0,0 0 1 0 0,-1 0-1 0 0,0 0 0 0 0,1 0 1 0 0,-1 0-1 0 0,0 0 0 0 0,0-1 0 0 0,0 1 1 0 0,0-1-1 0 0,0 1 0 0 0,-3 0 1 0 0,1 0 3 0 0,-1 0 0 0 0,1-1 0 0 0,0 1 1 0 0,-1-1-1 0 0,1 0 0 0 0,-1-1 0 0 0,-5 1 1 0 0,-6-1 11 0 0,0-1-1 0 0,1 0 1 0 0,-23-5 0 0 0,37 6-15 0 0,-5-2 14 0 0,-1 1 0 0 0,0-1 0 0 0,-9-4 0 0 0,-29-19-17 0 0,36 18 14 0 0,4-2 31 0 0,5 8-41 0 0,0-1 0 0 0,0 1-1 0 0,0 0 1 0 0,0 0-1 0 0,0-1 1 0 0,0 1-1 0 0,0 0 1 0 0,0 0-1 0 0,0 0 1 0 0,0-1-1 0 0,1 1 1 0 0,-1 0-1 0 0,0 0 1 0 0,1 0-1 0 0,0 0 1 0 0,-1 0 0 0 0,1-1-1 0 0,-1 1 1 0 0,2-1-1 0 0,0 0 0 0 0,1-1 1 0 0,-1 1-1 0 0,0 0 0 0 0,1 1 1 0 0,-1-1-1 0 0,1 0 0 0 0,4-2 1 0 0,4-1-2 0 0,0 1 0 0 0,0 1 1 0 0,14-4-1 0 0,-3 2-6 0 0,0 0 0 0 0,0 2 0 0 0,1 0 0 0 0,0 1 0 0 0,-1 2-1 0 0,1 0 1 0 0,0 1 0 0 0,35 7 0 0 0,-46-3 7 0 0,-2 3 0 0 0,-10-7 0 0 0,1 0 0 0 0,-1-1 0 0 0,1 1 0 0 0,-1 0 0 0 0,1-1 0 0 0,-1 1 0 0 0,0 0 0 0 0,1 0 0 0 0,-1 0 0 0 0,0-1 0 0 0,0 1 0 0 0,1 2 0 0 0,-2-1 3 0 0,1 1-1 0 0,-1 0 1 0 0,1-1-1 0 0,-1 1 1 0 0,0 0-1 0 0,0-1 0 0 0,0 1 1 0 0,0-1-1 0 0,0 1 1 0 0,-1-1-1 0 0,1 0 1 0 0,-1 1-1 0 0,0-1 1 0 0,0 0-1 0 0,0 0 1 0 0,0 0-1 0 0,0 0 1 0 0,0-1-1 0 0,-5 4 1 0 0,0 0-11 0 0,-1 0 0 0 0,0 0 0 0 0,0-1 1 0 0,-17 6-1 0 0,13-6 0 0 0,6-1 8 0 0,-1-1 0 0 0,1 0-1 0 0,-1-1 1 0 0,1 1 0 0 0,-1-2-1 0 0,0 1 1 0 0,1 0 0 0 0,-1-1-1 0 0,-11-2 1 0 0,17 3 0 0 0,0-1 0 0 0,-1 0-1 0 0,1 0 1 0 0,-1 0 0 0 0,1-1-1 0 0,0 1 1 0 0,-1 0 0 0 0,1-1-1 0 0,0 1 1 0 0,-1 0 0 0 0,1-1-1 0 0,0 1 1 0 0,0-1 0 0 0,-1 0 0 0 0,1 0-1 0 0,-1 0 1 0 0,-5-2 69 0 0,6 1-16 0 0,1 1-50 0 0,0 1-1 0 0,-1-1 0 0 0,1 0 1 0 0,0 0-1 0 0,0 0 0 0 0,0 0 1 0 0,0 0-1 0 0,0 0 0 0 0,-1 0 0 0 0,2 0 1 0 0,-1 0-1 0 0,0 0 0 0 0,0 0 1 0 0,0 0-1 0 0,0 0 0 0 0,1 0 1 0 0,-1 0-1 0 0,0 0 0 0 0,1 1 0 0 0,-1-1 1 0 0,1 0-1 0 0,-1 0 0 0 0,1 0 1 0 0,-1 0-1 0 0,1 1 0 0 0,-1-1 1 0 0,1 0-1 0 0,0 1 0 0 0,0-1 0 0 0,1-1 1 0 0,0 1 0 0 0,2-3-3 0 0,0 1 0 0 0,0-1 0 0 0,0 1 0 0 0,1 1 0 0 0,0-1 0 0 0,-1 1 0 0 0,1-1 0 0 0,0 1 0 0 0,6-1 0 0 0,7-2 0 0 0,24-2 0 0 0,-20 3 0 0 0,-9 2 11 0 0,-2 2 21 0 0,-11 1-35 0 0,0 0 0 0 0,0 0 0 0 0,0 0 0 0 0,0-1 0 0 0,-1 1 0 0 0,1 0-1 0 0,0 0 1 0 0,0 0 0 0 0,0 0 0 0 0,-1-1 0 0 0,1 1 0 0 0,0 0 0 0 0,-2 1 0 0 0,0 1 3 0 0,0 0 0 0 0,0 0 0 0 0,0 0 0 0 0,-1 0 0 0 0,0 0 0 0 0,1 0 0 0 0,-1-1 0 0 0,0 0 0 0 0,-5 4 0 0 0,-33 16 0 0 0,18-11 0 0 0,19-8 0 0 0,4-3 0 0 0,-31 4 0 0 0,19-3 0 0 0,12-1 0 0 0,0 1 0 0 0,-1-1 0 0 0,1 0 0 0 0,0 0 0 0 0,-1 0 0 0 0,1 0 0 0 0,-1 0 0 0 0,1 0 0 0 0,0 0 0 0 0,-1 0 0 0 0,1 0 0 0 0,0 0 0 0 0,-1 0 0 0 0,1 0 0 0 0,0 0 0 0 0,-1 0 0 0 0,1 0 0 0 0,0 0 0 0 0,-1-1 0 0 0,1 1 0 0 0,0 0 0 0 0,-1 0 0 0 0,1 0 0 0 0,0 0 0 0 0,-1-1 0 0 0,-9-5 0 0 0,-3-2-2 0 0,10 5 3 0 0,2 0 12 0 0,-3-6 46 0 0,3 7-55 0 0,1 0 0 0 0,0 0 0 0 0,0 0 0 0 0,1 0 0 0 0,-1 0 0 0 0,0 0 0 0 0,1 0 0 0 0,-1 0 1 0 0,1 0-1 0 0,-1 0 0 0 0,1 0 0 0 0,0 0 0 0 0,0 0 0 0 0,0 0 0 0 0,1-2 0 0 0,-1 3-4 0 0,-1 0 0 0 0,1 0 0 0 0,0 0 0 0 0,-1 0 0 0 0,1 0 0 0 0,0 0 0 0 0,-1 0 0 0 0,1 0 0 0 0,0 0 0 0 0,0 0 0 0 0,0 0 0 0 0,0 1 0 0 0,0-1 0 0 0,0 0 0 0 0,0 1 0 0 0,2-2 0 0 0,1 0 0 0 0,7-4 0 0 0,0-1 0 0 0,0 2 0 0 0,0-1 0 0 0,1 2 0 0 0,0-1 0 0 0,0 2 0 0 0,1-1 0 0 0,-1 2 0 0 0,1 0 0 0 0,13-1 0 0 0,-13 3 0 0 0,-12 0 0 0 0,-1 0 0 0 0,1 0 0 0 0,-1 0 0 0 0,1 0 0 0 0,-1 0 0 0 0,0 0 0 0 0,1 1 0 0 0,-1-1 0 0 0,1 0 0 0 0,-1 0 0 0 0,1 0 0 0 0,-1 0 0 0 0,0 1 0 0 0,1-1 0 0 0,-1 0 0 0 0,1 0 0 0 0,-1 1 0 0 0,0-1 0 0 0,1 0 0 0 0,0 1 0 0 0,-2 0 0 0 0,1 0 0 0 0,0 0 0 0 0,0 0 0 0 0,0 0 0 0 0,-1 0 0 0 0,1 0 0 0 0,-1 0 0 0 0,1 0 0 0 0,-1 0 0 0 0,1 0 0 0 0,-1 0 0 0 0,1 0 0 0 0,-1-1 0 0 0,0 1 0 0 0,1 0 0 0 0,-1 0 0 0 0,0-1 0 0 0,0 1 0 0 0,1 0 0 0 0,-1-1 0 0 0,0 1 0 0 0,0-1 0 0 0,0 1 0 0 0,-2 0 0 0 0,-25 12 0 0 0,10-6 0 0 0,4-2 0 0 0,0 0 0 0 0,0-1 0 0 0,-18 3 0 0 0,13-4 13 0 0,0-1 0 0 0,0-1 0 0 0,0-1-1 0 0,-26-3 1 0 0,36 2-7 0 0,-1-1 0 0 0,1 0 0 0 0,0 0-1 0 0,0-1 1 0 0,0-1 0 0 0,0 0 0 0 0,0 0 0 0 0,1 0-1 0 0,-1-1 1 0 0,-11-10 0 0 0,8 7 15 0 0,6 1 20 0 0,4 1-39 0 0,0 5-2 0 0,1 0 0 0 0,1 0 0 0 0,0 1 0 0 0,-1-1 0 0 0,1 0 0 0 0,0 0 0 0 0,-1 1 0 0 0,1-1 0 0 0,0 0 0 0 0,0 0 0 0 0,-1 1 0 0 0,1-1 0 0 0,0 0 0 0 0,0 0 0 0 0,0 1 0 0 0,0-1 0 0 0,0 0 0 0 0,0 0 0 0 0,0 0 0 0 0,0 1 0 0 0,1-2 0 0 0,1-8 0 0 0,0 7 0 0 0,0 0 0 0 0,0 1 0 0 0,0-1 0 0 0,0 1 0 0 0,1-1 0 0 0,-1 1 0 0 0,1 0 0 0 0,-1 0 0 0 0,1 0 0 0 0,0 0 0 0 0,0 0 0 0 0,0 1 0 0 0,0-1 0 0 0,3 0 0 0 0,6-3 0 0 0,0 1 0 0 0,18-3 0 0 0,-21 5-1 0 0,9-2-15 0 0,0 1 0 0 0,0 1 1 0 0,36 0-1 0 0,-45 3 16 0 0,-9 2 0 0 0,-6 1 0 0 0,6-4 0 0 0,-18 8 9 0 0,1-1 1 0 0,-1 0-1 0 0,-31 6 0 0 0,19-5 7 0 0,-115 30-10 0 0,-197 26-1 0 0,264-51-5 0 0,-22 3 0 0 0,74-14 4 0 0,0 2 11 0 0,-1-2 0 0 0,1-1 0 0 0,-44-4 0 0 0,59 1-15 0 0,4-2 11 0 0,20-3 42 0 0,5 3-53 0 0,-1 1 0 0 0,1 0 0 0 0,-1 1 0 0 0,1 1 0 0 0,34 2 0 0 0,-36 0 0 0 0,219-3 0 0 0,-151 1 0 0 0,531-45 0 0 0,-595 44-1 0 0,10-2 8 0 0,41 2-1 0 0,-108 11 114 0 0,-410 58-44 0 0,0-37-76 0 0,260-30 0 0 0,163 0 11 0 0,1 0-1 0 0,0-2 1 0 0,-1-1 0 0 0,1 0-1 0 0,-43-14 1 0 0,54 12-11 0 0,4 0 0 0 0,7 5 0 0 0,1 0 0 0 0,0-1 0 0 0,0 1 0 0 0,0 0 0 0 0,-1 0 0 0 0,1 0 0 0 0,0-1 0 0 0,0 1 0 0 0,0 0 0 0 0,0 0 0 0 0,0 0 0 0 0,0-1 0 0 0,0 1 0 0 0,0 0 0 0 0,-1 0 0 0 0,1-1 0 0 0,0 1 0 0 0,0 0 0 0 0,0 0 0 0 0,0 0 0 0 0,0-1 0 0 0,0 1 0 0 0,0 0 0 0 0,0 0 0 0 0,0-1 0 0 0,0 1 0 0 0,1 0 0 0 0,-1 0 0 0 0,0-1 0 0 0,0 1 0 0 0,0 0 0 0 0,0-1 0 0 0,2-1 0 0 0,0 1 0 0 0,0-1 0 0 0,0 0 0 0 0,1 1 0 0 0,-1-1 0 0 0,0 1 0 0 0,1-1 0 0 0,-1 1 0 0 0,1 0 0 0 0,-1 0 0 0 0,3 0 0 0 0,36-10 0 0 0,-34 9 0 0 0,52-8 0 0 0,86-5 0 0 0,-78 10 0 0 0,304-6 0 0 0,-170 12 0 0 0,-141-1 0 0 0,-36 0 8 0 0,-5-1 25 0 0,23 2-1 0 0,-67-3 145 0 0,-32 0-80 0 0,-173 16-44 0 0,134-10-53 0 0,-241 3 0 0 0,202-8 0 0 0,135 1 0 0 0,0 0 0 0 0,0 0 0 0 0,0 0 0 0 0,0-1 0 0 0,0 1 0 0 0,0 0 0 0 0,0 0 0 0 0,0 0 0 0 0,0 0 0 0 0,0 0 0 0 0,0 0 0 0 0,0 0 0 0 0,0 0 0 0 0,0 0 0 0 0,0 0 0 0 0,0 0 0 0 0,0 0 0 0 0,0 0 0 0 0,0 0 0 0 0,0 0 0 0 0,0 0 0 0 0,0 0 0 0 0,0 0 0 0 0,0 0 0 0 0,0 0 0 0 0,0-1 0 0 0,-1 1 0 0 0,1 0 0 0 0,0 0 0 0 0,0 0 0 0 0,0 0 0 0 0,0 0 0 0 0,0 0 0 0 0,0 0 0 0 0,0 0 0 0 0,0 0 0 0 0,0 0 0 0 0,0 0 0 0 0,0 0 0 0 0,0 0 0 0 0,0 0 0 0 0,0 0 0 0 0,0 0 0 0 0,0 0 0 0 0,0 0 0 0 0,0 0 0 0 0,0 0 0 0 0,-1 0 0 0 0,10-3 0 0 0,11-2 0 0 0,320-42 0 0 0,-259 44 0 0 0,-1 3 0 0 0,1 5 0 0 0,138 24 0 0 0,-192-23 13 0 0,-25-6 51 0 0,-23 0 16 0 0,-29 3-1 0 0,17-1-43 0 0,-185 18-36 0 0,-47 1 0 0 0,224-19 4 0 0,-1-3-1 0 0,-50-6 1 0 0,80 4 38 0 0,12 3-41 0 0,0 0-1 0 0,0 0 0 0 0,0 0 0 0 0,0 0 1 0 0,0 0-1 0 0,0-1 0 0 0,0 1 0 0 0,1 0 0 0 0,-1 0 1 0 0,0 0-1 0 0,0 0 0 0 0,0 0 0 0 0,0 0 0 0 0,0 0 1 0 0,0 0-1 0 0,0-1 0 0 0,0 1 0 0 0,0 0 1 0 0,0 0-1 0 0,0 0 0 0 0,0 0 0 0 0,0 0 0 0 0,0 0 1 0 0,0-1-1 0 0,0 1 0 0 0,0 0 0 0 0,0 0 0 0 0,0 0 1 0 0,0 0-1 0 0,0 0 0 0 0,0 0 0 0 0,0 0 1 0 0,0-1-1 0 0,0 1 0 0 0,0 0 0 0 0,0 0 0 0 0,0 0 1 0 0,0 0-1 0 0,-1 0 0 0 0,1 0 0 0 0,0 0 0 0 0,0 0 1 0 0,0 0-1 0 0,0-1 0 0 0,0 1 0 0 0,0 0 1 0 0,0 0-1 0 0,0 0 0 0 0,0 0 0 0 0,-1 0 0 0 0,1 0 1 0 0,0 0-1 0 0,0 0 0 0 0,0 0 0 0 0,0 0 0 0 0,0 0 1 0 0,0 0-1 0 0,0 0 0 0 0,-1 0 0 0 0,1 0 1 0 0,0 0-1 0 0,8-3-3 0 0,-8 3 3 0 0,43-7 0 0 0,1 1 0 0 0,46 0 0 0 0,-38 3 0 0 0,815-75 11 0 0,-794 73 31 0 0,-10 2 97 0 0,-64 3-134 0 0,0 1 1 0 0,0-1-1 0 0,0 1 0 0 0,0-1 0 0 0,0 1 0 0 0,0-1 1 0 0,1 1-1 0 0,-1 0 0 0 0,0-1 0 0 0,0 1 1 0 0,0 1-1 0 0,-3 2-4 0 0,-5 3 7 0 0,0-2 0 0 0,-1 1 0 0 0,0-1 0 0 0,1-1 0 0 0,-17 6 0 0 0,-55 11 66 0 0,41-12-60 0 0,-48 13-2 0 0,-142 42 40 0 0,204-58-52 0 0,26-6 0 0 0,0 0 0 0 0,-1 0 0 0 0,1 0 0 0 0,0 0 0 0 0,-1 0 0 0 0,1 0 0 0 0,0 0 0 0 0,-1 0 0 0 0,1 0 0 0 0,0 1 0 0 0,-1-1 0 0 0,1 0 0 0 0,0 0 0 0 0,0 0 0 0 0,-1 1 0 0 0,1-1 0 0 0,0 0 0 0 0,0 0 0 0 0,-1 1 0 0 0,1-1 0 0 0,0 0 0 0 0,0 0 0 0 0,0 1 0 0 0,0-1 0 0 0,-1 0 0 0 0,1 1 0 0 0,1 0 0 0 0,-1 0 0 0 0,1 0 0 0 0,-1 0 0 0 0,1 0 0 0 0,0 0 0 0 0,0 0 0 0 0,-1 0 0 0 0,1 0 0 0 0,0 0 0 0 0,0 0 0 0 0,0-1 0 0 0,0 1 0 0 0,0 0 0 0 0,0-1 0 0 0,0 1 0 0 0,0 0 0 0 0,0-1 0 0 0,0 1 0 0 0,1-1 0 0 0,-1 0 0 0 0,1 1 0 0 0,32 8 0 0 0,-30-9 0 0 0,4 2 0 0 0,23 5 0 0 0,47 3 0 0 0,-42-8 0 0 0,60-4 0 0 0,-61 2 0 0 0,-27 0 0 0 0,1 0 0 0 0,14-1 0 0 0,-10-1 0 0 0,-13 2 0 0 0,1 0 0 0 0,0 0 0 0 0,-1 0 0 0 0,1 0 0 0 0,0 0 0 0 0,-1 1 0 0 0,1-1 0 0 0,-1 0 0 0 0,1 0 0 0 0,0 0 0 0 0,-1 0 0 0 0,1 1 0 0 0,-1-1 0 0 0,1 0 0 0 0,0 1 0 0 0,0 0 0 0 0,-1-1 0 0 0,0 1 0 0 0,0-1 0 0 0,1 1 0 0 0,-1-1 0 0 0,0 1 0 0 0,0-1 0 0 0,0 1 0 0 0,0-1 0 0 0,0 1 0 0 0,0-1 0 0 0,0 1 0 0 0,0-1 0 0 0,0 1 0 0 0,0-1 0 0 0,0 1 0 0 0,0-1 0 0 0,0 1 0 0 0,0-1 0 0 0,-1 1 0 0 0,0 3 0 0 0,0-1 0 0 0,0 0 0 0 0,-1 0 0 0 0,0 0 0 0 0,1 0 0 0 0,-1 0 0 0 0,0 0 0 0 0,0 0 0 0 0,-1-1 0 0 0,1 1 0 0 0,0-1 0 0 0,-4 3 0 0 0,-3 1 0 0 0,0 0 0 0 0,-15 8 0 0 0,7-5 0 0 0,11-6 0 0 0,0 0 0 0 0,0 0 0 0 0,0-1 0 0 0,-14 4 0 0 0,19-6 0 0 0,-10 2 0 0 0,-3-3 1 0 0,10-2 4 0 0,2 1 1 0 0,1 2-1 0 0,0-1 0 0 0,0 1 0 0 0,0-1 0 0 0,0 0 0 0 0,-1 1 0 0 0,1-1 0 0 0,1 0-1 0 0,-1 1 1 0 0,0-1 0 0 0,0 0 0 0 0,0 0 0 0 0,0 0 0 0 0,0 0 0 0 0,1 0 0 0 0,-1 0 0 0 0,1 0 0 0 0,-1 0 0 0 0,0 0-1 0 0,1 0 1 0 0,0 0 0 0 0,-1-1 0 0 0,1 1 0 0 0,0 0 0 0 0,-1 0 0 0 0,1 0 0 0 0,0-2 0 0 0,-2-10 66 0 0,2 10-11 0 0,0-8-48 0 0,4-7-11 0 0,2 7-13 0 0,-3 11-30 0 0,7 2 31 0 0,-10-2 11 0 0,1 0 0 0 0,-1 0 0 0 0,0 0 0 0 0,1 0 0 0 0,-1 0 0 0 0,0 0 0 0 0,0 0 0 0 0,1 1 0 0 0,-1-1 0 0 0,0 0 0 0 0,0 0 0 0 0,1 0 0 0 0,-1 0 0 0 0,0 0 0 0 0,0 0 0 0 0,1 1 0 0 0,-1-1 0 0 0,0 0 0 0 0,0 0 0 0 0,0 0 0 0 0,1 1 0 0 0,-1-1 0 0 0,0 0 0 0 0,0 0 0 0 0,0 1 0 0 0,0-1 0 0 0,0 0 0 0 0,0 0 0 0 0,1 1 0 0 0,-1-1 0 0 0,0 0 0 0 0,0 0 0 0 0,0 1 0 0 0,0-1 0 0 0,0 0 0 0 0,0 1 0 0 0,0-1 0 0 0,0 0 0 0 0,0 0 0 0 0,0 1 0 0 0,0-1 0 0 0,0 0 0 0 0,0 0 0 0 0,-1 1 0 0 0,1-1 0 0 0,0 0 0 0 0,0 1 0 0 0,0-1 0 0 0,0 0 0 0 0,0 0 0 0 0,0 0 0 0 0,-1 1 0 0 0,1-1 0 0 0,0 0 0 0 0,0 0 0 0 0,0 0 0 0 0,-1 1 0 0 0,1-1 0 0 0,0 0 0 0 0,0 0 0 0 0,-1 0 0 0 0,1 0 0 0 0,0 0 0 0 0,0 1 0 0 0,-1-1 0 0 0,1 0 0 0 0,0 0 0 0 0,-4 3 3 0 0,1-1-1 0 0,-1 1 1 0 0,0-1-1 0 0,1 0 1 0 0,-1 0-1 0 0,0 0 0 0 0,0-1 1 0 0,0 1-1 0 0,-9 1 1 0 0,-41 4 32 0 0,37-6-31 0 0,-34 5 4 0 0,-127 8 48 0 0,-150-8-56 0 0,317-6 0 0 0,-279-5 0 0 0,-241-14 0 0 0,120-1 0 0 0,352 8 0 0 0,47 10 0 0 0,12 2 0 0 0,0 0 0 0 0,0 0 0 0 0,0-1 0 0 0,0 1 0 0 0,0 0 0 0 0,0 0 0 0 0,0 0 0 0 0,0 0 0 0 0,1 0 0 0 0,-1 0 0 0 0,0 0 0 0 0,0 0 0 0 0,0 0 0 0 0,0-1 0 0 0,0 1 0 0 0,0 0 0 0 0,0 0 0 0 0,0 0 0 0 0,0 0 0 0 0,0 0 0 0 0,0 0 0 0 0,0-1 0 0 0,0 1 0 0 0,0 0 0 0 0,0 0 0 0 0,0 0 0 0 0,0 0 0 0 0,0 0 0 0 0,0 0 0 0 0,0 0 0 0 0,0-1 0 0 0,0 1 0 0 0,0 0 0 0 0,0 0 0 0 0,0 0 0 0 0,0 0 0 0 0,-1 0 0 0 0,1 0 0 0 0,0 0 0 0 0,0-1 0 0 0,0 1 0 0 0,0 0 0 0 0,0 0 0 0 0,0 0 0 0 0,0 0 0 0 0,0 0 0 0 0,0 0 0 0 0,-1 0 0 0 0,1 0 0 0 0,0 0 0 0 0,0 0 0 0 0,0 0 0 0 0,0 0 0 0 0,0 0 0 0 0,0 0 0 0 0,0 0 0 0 0,-1 0 0 0 0,1 0 0 0 0,0 0 0 0 0,0 0 0 0 0,0 0 0 0 0,7-3 0 0 0,-6 3 0 0 0,15-3-10 0 0,1 1 0 0 0,1 0 0 0 0,-1 1 0 0 0,24 2-1 0 0,4 0-2 0 0,364-28-46 0 0,-325 20 54 0 0,-54 5 5 0 0,228-16 0 0 0,-251 19 0 0 0,21-3 0 0 0,-171 12 128 0 0,-6-2-128 0 0,35-3 0 0 0,8 2 0 0 0,-128-9 0 0 0,94-2 0 0 0,50 3 0 0 0,67 1 0 0 0,15 1 0 0 0,-1-1 0 0 0,1-1 0 0 0,-16-2 0 0 0,24 3 0 0 0,0 0 0 0 0,0 0 0 0 0,-1 0 0 0 0,1 0 0 0 0,0 0 0 0 0,0 0 0 0 0,0 0 0 0 0,0 0 0 0 0,0 0 0 0 0,0 0 0 0 0,0 0 0 0 0,0 0 0 0 0,0 0 0 0 0,0 0 0 0 0,-1 0 0 0 0,1 0 0 0 0,0 0 0 0 0,0 0 0 0 0,0 0 0 0 0,0 0 0 0 0,0 0 0 0 0,0 0 0 0 0,0 0 0 0 0,0 0 0 0 0,0 0 0 0 0,0 0 0 0 0,0 0 0 0 0,0 0 0 0 0,-1 0 0 0 0,1-1 0 0 0,0 1 0 0 0,0 0 0 0 0,0 0 0 0 0,0 0 0 0 0,0 0 0 0 0,0 0 0 0 0,0 0 0 0 0,0 0 0 0 0,0 0 0 0 0,0 0 0 0 0,0 0 0 0 0,0 0 0 0 0,0-1 0 0 0,0 1 0 0 0,0 0 0 0 0,0 0 0 0 0,0 0 0 0 0,0 0 0 0 0,0 0 0 0 0,0 0 0 0 0,0 0 0 0 0,0 0 0 0 0,0 0 0 0 0,0 0 0 0 0,0-1 0 0 0,0 1 0 0 0,0 0 0 0 0,0 0 0 0 0,0 0 0 0 0,0 0 0 0 0,0 0 0 0 0,1 0 0 0 0,6-4 0 0 0,12-1 0 0 0,14 0-16 0 0,0 1 0 0 0,48 1 0 0 0,-9 0 0 0 0,34 0 16 0 0,12 0 0 0 0,261-24 0 0 0,-188 23 0 0 0,-182 4 0 0 0,-116 22 64 0 0,78-17-64 0 0,-225 30 0 0 0,2-21 11 0 0,148-20 43 0 0,30 0-55 0 0,-122-15 65 0 0,179 17-64 0 0,0 0 0 0 0,-32-13 0 0 0,37 10 9 0 0,12 7-9 0 0,0 0 1 0 0,0 0-1 0 0,0 0 0 0 0,0-1 1 0 0,0 1-1 0 0,0 0 1 0 0,-1 0-1 0 0,1 0 1 0 0,0 0-1 0 0,0 0 1 0 0,0 0-1 0 0,0 0 0 0 0,0 0 1 0 0,0 0-1 0 0,0 0 1 0 0,0-1-1 0 0,0 1 1 0 0,0 0-1 0 0,0 0 1 0 0,0 0-1 0 0,0 0 0 0 0,0 0 1 0 0,0 0-1 0 0,0 0 1 0 0,0-1-1 0 0,0 1 1 0 0,0 0-1 0 0,0 0 1 0 0,0 0-1 0 0,0 0 0 0 0,0 0 1 0 0,0 0-1 0 0,0 0 1 0 0,0 0-1 0 0,0-1 1 0 0,0 1-1 0 0,0 0 1 0 0,0 0-1 0 0,0 0 0 0 0,0 0 1 0 0,0 0-1 0 0,1 0 1 0 0,-1 0-1 0 0,11-3 35 0 0,-10 3-34 0 0,29-3-43 0 0,1 1-1 0 0,52 5 1 0 0,-57-2 33 0 0,197 6 9 0 0,-31-10 0 0 0,-190 4 2 0 0,-10 1 16 0 0,-13 2 35 0 0,-319 15-38 0 0,221-22-15 0 0,108 3 0 0 0,1-1 0 0 0,-1 0 0 0 0,-19-5 0 0 0,4 0 0 0 0,11 4 0 0 0,9 0 0 0 0,-5-7 0 0 0,9 8 2 0 0,-5-5 49 0 0,7 5-50 0 0,0 1-1 0 0,0 0 0 0 0,-1-1 0 0 0,1 1 0 0 0,0 0 1 0 0,0-1-1 0 0,0 1 0 0 0,0 0 0 0 0,0-1 1 0 0,0 1-1 0 0,-1-1 0 0 0,1 1 0 0 0,0 0 0 0 0,0-1 1 0 0,0 1-1 0 0,0 0 0 0 0,1-1 0 0 0,-1 1 0 0 0,0-1 1 0 0,0 1-1 0 0,0 0 0 0 0,0-1 0 0 0,0 1 1 0 0,0 0-1 0 0,0-1 0 0 0,1 1 0 0 0,-1 0 0 0 0,0-1 1 0 0,0 1-1 0 0,1 0 0 0 0,-1-1 0 0 0,0 1 0 0 0,0 0 1 0 0,1 0-1 0 0,-1-1 0 0 0,0 1 0 0 0,1 0 1 0 0,-1 0-1 0 0,0-1 0 0 0,1 1 0 0 0,-1 0 0 0 0,0 0 1 0 0,1 0-1 0 0,-1 0 0 0 0,1 0 0 0 0,-1-1 1 0 0,10-3-1 0 0,0 0 0 0 0,-1 0 0 0 0,1 1 0 0 0,1 1 0 0 0,-1-1 0 0 0,0 1 0 0 0,15 0 0 0 0,-15 1 0 0 0,238-18-64 0 0,-215 19 64 0 0,-31 0 0 0 0,-3 0 0 0 0,-9 2 0 0 0,-14 2 0 0 0,-134 12 0 0 0,-76 4 0 0 0,211-20 14 0 0,-43-7 1 0 0,51 5 20 0 0,10 2-35 0 0,4 0 0 0 0,0 0 0 0 0,-1-1 0 0 0,1 1 0 0 0,0 0 0 0 0,0 0 0 0 0,-1-1 0 0 0,1 1 0 0 0,0-1 0 0 0,0 1 0 0 0,0-1 0 0 0,0 0 0 0 0,-1 1 0 0 0,1-1 0 0 0,0 0 0 0 0,0 0 0 0 0,0 1 0 0 0,1-1 0 0 0,-1 0 0 0 0,-2-2 0 0 0,-1-5 0 0 0,3 8 1 0 0,1-1 1 0 0,0 1-1 0 0,-1 0 1 0 0,1-1-1 0 0,0 1 1 0 0,0-1-1 0 0,-1 1 0 0 0,1-1 1 0 0,0 1-1 0 0,0-1 1 0 0,0 1-1 0 0,0-1 0 0 0,0 1 1 0 0,0-1-1 0 0,0 0 1 0 0,0 1-1 0 0,0-1 0 0 0,0 1 1 0 0,0-1-1 0 0,0 1 1 0 0,0-1-1 0 0,0 1 0 0 0,0-1 1 0 0,1 1-1 0 0,-1-1 1 0 0,0 1-1 0 0,0-1 0 0 0,1 1 1 0 0,-1 0-1 0 0,0-1 1 0 0,1 1-1 0 0,-1-1 1 0 0,1 0 4 0 0,1-1-5 0 0,-1 0 0 0 0,1 0 0 0 0,-1 0 0 0 0,1 0-1 0 0,0 0 1 0 0,0 1 0 0 0,0-1 0 0 0,0 1-1 0 0,0-1 1 0 0,0 1 0 0 0,1 0 0 0 0,-1 0-1 0 0,0 0 1 0 0,1 0 0 0 0,-1 0 0 0 0,5-1 0 0 0,4 0-2 0 0,1 0 0 0 0,16-1 1 0 0,-12 2-1 0 0,33-3-10 0 0,0 1 1 0 0,0 3-1 0 0,1 2 0 0 0,-1 2 1 0 0,75 16-1 0 0,-64-7 11 0 0,105 8 0 0 0,-129-20 0 0 0,-1-1 0 0 0,1-1 0 0 0,-1-2 0 0 0,50-11 0 0 0,-67 11 0 0 0,-9 2 3 0 0,1 0-1 0 0,0-1 1 0 0,14-4 0 0 0,-83 15 89 0 0,29-6-67 0 0,-78 8 7 0 0,-188-5 0 0 0,177-5-32 0 0,33 0 0 0 0,145-5-64 0 0,466-18 0 0 0,-375 12 64 0 0,52-4 0 0 0,-23-3 0 0 0,-55 7 0 0 0,-111 8 5 0 0,32 0 54 0 0,-56 9-1 0 0,7-4-52 0 0,-11 6-1 0 0,-1-1 0 0 0,-1-1-1 0 0,1 0 1 0 0,-19 5 0 0 0,-74 13 30 0 0,66-15-30 0 0,-96 15-5 0 0,-195 10 0 0 0,7-32 48 0 0,166-6-32 0 0,139 3-16 0 0,-4 0 0 0 0,0 0 0 0 0,-38 7 0 0 0,63-7 0 0 0,1 0 0 0 0,-1 0 0 0 0,1 0 0 0 0,0 0 0 0 0,-1 0 0 0 0,1 0 0 0 0,0 0 0 0 0,-1 0 0 0 0,1 1 0 0 0,-1-1 0 0 0,1 0 0 0 0,0 0 0 0 0,-1 0 0 0 0,1 1 0 0 0,0-1 0 0 0,-1 0 0 0 0,1 0 0 0 0,0 1 0 0 0,0-1 0 0 0,-1 0 0 0 0,1 0 0 0 0,-1 1 0 0 0,2 0 0 0 0,-1 0 0 0 0,0 0 0 0 0,1 0 0 0 0,-1 0 0 0 0,1 0 0 0 0,-1 0 0 0 0,1 0 0 0 0,0-1 0 0 0,-1 1 0 0 0,1 0 0 0 0,0 0 0 0 0,-1 0 0 0 0,1-1 0 0 0,0 1 0 0 0,0-1 0 0 0,0 1 0 0 0,-1 0 0 0 0,1-1 0 0 0,0 0 0 0 0,0 1 0 0 0,1 0 0 0 0,25 9 0 0 0,12-4 0 0 0,1-1 0 0 0,0-2 0 0 0,57-4 0 0 0,-91 1 0 0 0,552-31 0 0 0,-396 24 0 0 0,-153 8 0 0 0,-9 2 0 0 0,-7 2 0 0 0,-13 5 0 0 0,0-2 0 0 0,0 0 0 0 0,-1-2 0 0 0,-25 6 0 0 0,17-5 0 0 0,-273 53 0 0 0,300-60 0 0 0,-159 13 0 0 0,77-9 0 0 0,8 1 0 0 0,0-3 0 0 0,-107-11 0 0 0,174 8 0 0 0,4 1 0 0 0,0-1 0 0 0,1 0 0 0 0,-1 0 0 0 0,1 0 0 0 0,0-1 0 0 0,-1 1 0 0 0,1-1 0 0 0,0 0 0 0 0,-7-4 0 0 0,2-1 0 0 0,5-3 0 0 0,4 8 0 0 0,0 0 0 0 0,1 0 0 0 0,-1-1 0 0 0,1 1 0 0 0,-1 0 0 0 0,1 0 0 0 0,-1 0 0 0 0,1 0 0 0 0,2-2 0 0 0,5-9 0 0 0,-3 11 0 0 0,-3 2 0 0 0,9-5 0 0 0,0 5 0 0 0,-1 8 0 0 0,-6 4 0 0 0,-4 0 0 0 0,0-8-2 0 0,-2 0 0 0 0,1-1 1 0 0,0 1-1 0 0,-1-1 0 0 0,1 1 0 0 0,-1-1 0 0 0,0 0 1 0 0,0 1-1 0 0,-1-1 0 0 0,1 0 0 0 0,-1 0 0 0 0,-4 4 0 0 0,-4 2-9 0 0,0 0-1 0 0,-15 8 0 0 0,6-4 7 0 0,17-11 5 0 0,-5 2 0 0 0,-11 2 0 0 0,15-4 0 0 0,-24 6 0 0 0,16-6 0 0 0,9-5 0 0 0,2 2 0 0 0,1 1 0 0 0,-1 0 0 0 0,1-1 0 0 0,0 1 0 0 0,-1 0 0 0 0,1-1 0 0 0,-1 1 0 0 0,1-1 0 0 0,0 1 0 0 0,-1-1 0 0 0,1 1 0 0 0,0-1 0 0 0,-1 1 0 0 0,1-1 0 0 0,0 1 0 0 0,0-1 0 0 0,0 1 0 0 0,-1-1 0 0 0,1 1 0 0 0,0-1 0 0 0,0 1 0 0 0,0-1 0 0 0,0 1 0 0 0,0-1 0 0 0,0 0 0 0 0,0 1 0 0 0,0-1 0 0 0,0 1 0 0 0,0-1 0 0 0,1 1 0 0 0,-1-2 0 0 0,0 1 0 0 0,0-3-2 0 0,2-15 15 0 0,-2 18-13 0 0,3-12 20 0 0,0 0-1 0 0,1 0 1 0 0,0 0-1 0 0,1 0 1 0 0,13-24-1 0 0,0-9-19 0 0,-12 35 0 0 0,1 4-11 0 0,-3 6-31 0 0,7 1 31 0 0,-10 0 11 0 0,0 1 0 0 0,0-1 0 0 0,0 0 0 0 0,0 1 0 0 0,0-1 0 0 0,0 1 0 0 0,0 0 0 0 0,-1-1 0 0 0,1 1 0 0 0,0 0 0 0 0,1 0 0 0 0,2 4 0 0 0,0 2 0 0 0,6 30 0 0 0,-10-37 0 0 0,0 1 0 0 0,1-1 0 0 0,-1 1 0 0 0,0 0 0 0 0,0-1 0 0 0,0 1 0 0 0,1-1 0 0 0,-1 1 0 0 0,0-1 0 0 0,1 1 0 0 0,-1-1 0 0 0,0 1 0 0 0,1-1 0 0 0,-1 1 0 0 0,1-1 0 0 0,0 1 0 0 0,0-1 0 0 0,3 0 0 0 0,9-13 0 0 0,1-6 0 0 0,-2 1 0 0 0,-3 8 0 0 0,4-2 0 0 0,-8 10 0 0 0,-1 2 0 0 0,3-4 0 0 0,-5 3 0 0 0,0 0 0 0 0,1 0 0 0 0,-1 0 0 0 0,0 1 0 0 0,1-1 0 0 0,-1 1 0 0 0,1-1 0 0 0,-1 1 0 0 0,1 0 0 0 0,-1 0 0 0 0,4 0 0 0 0,16-1 0 0 0,0-1 0 0 0,0 1 0 0 0,1 2 0 0 0,-1 0 0 0 0,31 6 0 0 0,-1 5 0 0 0,-41-9 0 0 0,32 10 0 0 0,-30-8 0 0 0,1-2 0 0 0,-6 2 0 0 0,-9-1 0 0 0,-6 0 0 0 0,-1-1 0 0 0,0 0 0 0 0,0-1 0 0 0,0 0 0 0 0,0 0 0 0 0,-1-1 0 0 0,-15 1 0 0 0,0 0 0 0 0,-114 6 0 0 0,64-6 0 0 0,59 0 0 0 0,11-3 0 0 0,10-2 0 0 0,13-5 0 0 0,57-12 0 0 0,95-12 0 0 0,81 2 0 0 0,-93 12 0 0 0,58 6 0 0 0,1 16 0 0 0,-111 0 0 0 0,-28 2 0 0 0,-59-4 0 0 0,-8 1 0 0 0,-10 1 0 0 0,-7 1 0 0 0,2-3 0 0 0,-1 1 0 0 0,0-1 0 0 0,1 0 0 0 0,-1 0 0 0 0,0 0 0 0 0,0-1 0 0 0,-1 1 0 0 0,1-1 0 0 0,0 0 0 0 0,-5 1 0 0 0,-4 1 0 0 0,-167 29 0 0 0,-5-14 0 0 0,105-12 0 0 0,-249 31 0 0 0,283-30 0 0 0,-148 18 0 0 0,160-24 0 0 0,21-1 0 0 0,-24 3 0 0 0,25-2 0 0 0,12-1 0 0 0,0 0 0 0 0,0 0 0 0 0,0 0 0 0 0,0 0 0 0 0,0 0 0 0 0,0 0 0 0 0,0 0 0 0 0,0 0 0 0 0,0 0 0 0 0,0 0 0 0 0,0 0 0 0 0,0 0 0 0 0,0-1 0 0 0,0 1 0 0 0,0 0 0 0 0,0 0 0 0 0,0 0 0 0 0,0 0 0 0 0,0 0 0 0 0,0 0 0 0 0,0 0 0 0 0,0 0 0 0 0,0 0 0 0 0,0 0 0 0 0,0-1 0 0 0,0 1 0 0 0,0 0 0 0 0,0 0 0 0 0,0 0 0 0 0,0 0 0 0 0,0 0 0 0 0,0 0 0 0 0,0 0 0 0 0,0 0 0 0 0,0 0 0 0 0,0 0 0 0 0,0 0 0 0 0,0 0 0 0 0,0 0 0 0 0,0-1 0 0 0,0 1 0 0 0,0 0 0 0 0,-1 0 0 0 0,1 0 0 0 0,8-3 0 0 0,26-5 0 0 0,44-3 0 0 0,-29 4 0 0 0,170-18 0 0 0,-120 15 0 0 0,347-14 0 0 0,-315 20 0 0 0,271-19 0 0 0,-211-6 0 0 0,-178 27 11 0 0,-38-2 54 0 0,-346 32-3 0 0,145-5-76 0 0,-370 9-254 0 0,514-32 268 0 0,-47 3 0 0 0,-22 3 0 0 0,138-5 0 0 0,0 0 0 0 0,0-1 0 0 0,0 0 0 0 0,-1-2 0 0 0,1 1 0 0 0,-17-5 0 0 0,18 1 0 0 0,3-3 0 0 0,8 7 1 0 0,1 1 0 0 0,0-1 0 0 0,0 1-1 0 0,0-1 1 0 0,-1 1 0 0 0,1-1 0 0 0,0 1 0 0 0,0-1 0 0 0,0 1 0 0 0,0-1-1 0 0,0 1 1 0 0,0-1 0 0 0,0 1 0 0 0,0-1 0 0 0,0 0 0 0 0,0 1-1 0 0,0-1 1 0 0,0 1 0 0 0,1-1 0 0 0,-1 1 0 0 0,0-1 0 0 0,0 1-1 0 0,1-1 1 0 0,-1 1 0 0 0,0-1 0 0 0,1 1 0 0 0,-1-1 0 0 0,0 1 0 0 0,1 0-1 0 0,-1-1 1 0 0,0 1 0 0 0,1 0 0 0 0,-1-1 0 0 0,1 1 0 0 0,-1 0-1 0 0,1-1 1 0 0,20-11 32 0 0,-20 12-33 0 0,17-7 0 0 0,1 2 0 0 0,-1 0 0 0 0,1 0 0 0 0,0 2 0 0 0,27-1 0 0 0,-2-1 0 0 0,395-44-64 0 0,-434 48 64 0 0,384-40 0 0 0,-332 33 0 0 0,51-11 0 0 0,-171 38 0 0 0,-126 16 0 0 0,-295 14 0 0 0,310-53 0 0 0,135 2 0 0 0,21 0 0 0 0,0 0 0 0 0,0-1 0 0 0,0 0 0 0 0,0-2 0 0 0,1 0 0 0 0,-20-9 0 0 0,31 12-1 0 0,3 0 3 0 0,0 1-1 0 0,0-1 0 0 0,0 0 0 0 0,0 1 1 0 0,0-2-1 0 0,0 1 0 0 0,1 0 0 0 0,-5-5 1 0 0,5 5 40 0 0,-2-3-42 0 0,3 3-53 0 0,-1 4 0 0 0,-6 3 42 0 0,-1 0 11 0 0,0 0 0 0 0,3 2 11 0 0,4-3 31 0 0,-6 8-30 0 0,4-8-39 0 0,1-2 0 0 0,-7 3 16 0 0,-1 0 11 0 0,-1-3 0 0 0,-7 2 11 0 0,17-3 42 0 0,0-1 0 0 0,-6 0-53 0 0,5-1-42 0 0,-5-1 31 0 0,7 2 11 0 0,1 0 0 0 0,-1 0 0 0 0,0 0 0 0 0,0 0 0 0 0,0-1 0 0 0,0 1 0 0 0,0 0 0 0 0,1-1 0 0 0,-1 1 0 0 0,0-1 0 0 0,0 1 0 0 0,1-1 0 0 0,-1 1 0 0 0,0-1 0 0 0,1 1 0 0 0,-1-1 0 0 0,0 0 0 0 0,1 1 0 0 0,-1-2 0 0 0,-1-1 0 0 0,-5-3 0 0 0,1-2 0 0 0,0 1 0 0 0,4 0 11 0 0,2 7-11 0 0,0 0 1 0 0,0 0 0 0 0,0 0 0 0 0,0 0-1 0 0,0 0 1 0 0,0 0 0 0 0,0 0 0 0 0,0 0-1 0 0,0 0 1 0 0,0 0 0 0 0,0 0-1 0 0,0 0 1 0 0,0 0 0 0 0,0 0 0 0 0,0 0-1 0 0,0 0 1 0 0,0 0 0 0 0,0 0-1 0 0,-1 0 1 0 0,1 0 0 0 0,0 0 0 0 0,0 0-1 0 0,0 0 1 0 0,0 0 0 0 0,0 0 0 0 0,0 0-1 0 0,0 0 1 0 0,0 0 0 0 0,0 0-1 0 0,0 0 1 0 0,0 0 0 0 0,0 0 0 0 0,0 0-1 0 0,0 0 1 0 0,0 0 0 0 0,0 0-1 0 0,0 0 1 0 0,0 0 0 0 0,0 0 0 0 0,0 0-1 0 0,0 0 1 0 0,0 0 0 0 0,0 0 0 0 0,0 0-1 0 0,0 0 1 0 0,0 0 0 0 0,0-1-1 0 0,0 1 1 0 0,0 0 0 0 0,0 0 0 0 0,0 0-1 0 0,0 0 1 0 0,0 0 0 0 0,0 0-1 0 0,-1 0 1 0 0,1 0 0 0 0,0 0 0 0 0,0 0-1 0 0,-5 4-4 0 0,2-1-54 0 0,-4 5 43 0 0,-2 0 15 0 0,1-2 0 0 0,-1 2 0 0 0,1-1 0 0 0,0-2 0 0 0,4-4 0 0 0,14-2 0 0 0,4 5 0 0 0,17 7 0 0 0,-23-9 0 0 0,-5-1 0 0 0,0 0 0 0 0,0-1 0 0 0,0 1 0 0 0,0 0 0 0 0,0-1 0 0 0,1 0 0 0 0,-1 0 0 0 0,0 0 0 0 0,0 0 0 0 0,0 0 0 0 0,5-2 0 0 0,4 0 0 0 0,283-6 0 0 0,19-11 0 0 0,-35 1 0 0 0,564 15 0 0 0,-687 8 0 0 0,97 6 0 0 0,-103-1 6 0 0,57 6 16 0 0,-4 16 3 0 0,-181-27-14 0 0,27 10 0 0 0,-34-9 31 0 0,-9 0-31 0 0,-8-3-9 0 0,-5 0 7 0 0,-2 1 0 0 0,-1-1 0 0 0,1 0 0 0 0,0-1 0 0 0,-20 2 1 0 0,-42 0 45 0 0,23-2-39 0 0,-295 0 48 0 0,-63-8-64 0 0,-264-14 0 0 0,639 18 0 0 0,12 2 0 0 0,-34-7 0 0 0,47 5 0 0 0,12-2 0 0 0,12 0 0 0 0,-18 4 0 0 0,19-3 0 0 0,0 1 0 0 0,20 1 0 0 0,9-2 0 0 0,64-8 0 0 0,51-4 0 0 0,451-29-403 0 0,-207 14-214 0 0,-303 27-2791 0 0,-59 0-4964 0 0</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2EABB7-E34E-BC60-A2FF-9AB5D7331E9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E"/>
          </a:p>
        </p:txBody>
      </p:sp>
      <p:sp>
        <p:nvSpPr>
          <p:cNvPr id="3" name="Subtitle 2">
            <a:extLst>
              <a:ext uri="{FF2B5EF4-FFF2-40B4-BE49-F238E27FC236}">
                <a16:creationId xmlns:a16="http://schemas.microsoft.com/office/drawing/2014/main" id="{B9CFEF84-0141-3F4A-EE79-FD42B410C5E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E"/>
          </a:p>
        </p:txBody>
      </p:sp>
      <p:sp>
        <p:nvSpPr>
          <p:cNvPr id="4" name="Date Placeholder 3">
            <a:extLst>
              <a:ext uri="{FF2B5EF4-FFF2-40B4-BE49-F238E27FC236}">
                <a16:creationId xmlns:a16="http://schemas.microsoft.com/office/drawing/2014/main" id="{9C46AE36-D252-76D6-28FC-9F7BC5845AB7}"/>
              </a:ext>
            </a:extLst>
          </p:cNvPr>
          <p:cNvSpPr>
            <a:spLocks noGrp="1"/>
          </p:cNvSpPr>
          <p:nvPr>
            <p:ph type="dt" sz="half" idx="10"/>
          </p:nvPr>
        </p:nvSpPr>
        <p:spPr/>
        <p:txBody>
          <a:bodyPr/>
          <a:lstStyle/>
          <a:p>
            <a:fld id="{3FEB0D23-0986-41DB-8BE6-E8A390B4001B}" type="datetimeFigureOut">
              <a:rPr lang="en-IE" smtClean="0"/>
              <a:t>10/10/2022</a:t>
            </a:fld>
            <a:endParaRPr lang="en-IE"/>
          </a:p>
        </p:txBody>
      </p:sp>
      <p:sp>
        <p:nvSpPr>
          <p:cNvPr id="5" name="Footer Placeholder 4">
            <a:extLst>
              <a:ext uri="{FF2B5EF4-FFF2-40B4-BE49-F238E27FC236}">
                <a16:creationId xmlns:a16="http://schemas.microsoft.com/office/drawing/2014/main" id="{17C62088-FD40-749C-A6C6-BE27924FA7BC}"/>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274F1F1A-E2FD-B6E6-32F6-3AB8A6D9C5E7}"/>
              </a:ext>
            </a:extLst>
          </p:cNvPr>
          <p:cNvSpPr>
            <a:spLocks noGrp="1"/>
          </p:cNvSpPr>
          <p:nvPr>
            <p:ph type="sldNum" sz="quarter" idx="12"/>
          </p:nvPr>
        </p:nvSpPr>
        <p:spPr/>
        <p:txBody>
          <a:bodyPr/>
          <a:lstStyle/>
          <a:p>
            <a:fld id="{570A10E4-A878-4992-BF0D-70C4EAAA3C10}" type="slidenum">
              <a:rPr lang="en-IE" smtClean="0"/>
              <a:t>‹#›</a:t>
            </a:fld>
            <a:endParaRPr lang="en-IE"/>
          </a:p>
        </p:txBody>
      </p:sp>
    </p:spTree>
    <p:extLst>
      <p:ext uri="{BB962C8B-B14F-4D97-AF65-F5344CB8AC3E}">
        <p14:creationId xmlns:p14="http://schemas.microsoft.com/office/powerpoint/2010/main" val="38292512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F13488-3956-1674-F023-48FDA85F0596}"/>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6FA6B367-F0BE-1839-7BFE-23DA91511E5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F27182E3-C077-90C8-C66A-0DF249B2F52B}"/>
              </a:ext>
            </a:extLst>
          </p:cNvPr>
          <p:cNvSpPr>
            <a:spLocks noGrp="1"/>
          </p:cNvSpPr>
          <p:nvPr>
            <p:ph type="dt" sz="half" idx="10"/>
          </p:nvPr>
        </p:nvSpPr>
        <p:spPr/>
        <p:txBody>
          <a:bodyPr/>
          <a:lstStyle/>
          <a:p>
            <a:fld id="{3FEB0D23-0986-41DB-8BE6-E8A390B4001B}" type="datetimeFigureOut">
              <a:rPr lang="en-IE" smtClean="0"/>
              <a:t>10/10/2022</a:t>
            </a:fld>
            <a:endParaRPr lang="en-IE"/>
          </a:p>
        </p:txBody>
      </p:sp>
      <p:sp>
        <p:nvSpPr>
          <p:cNvPr id="5" name="Footer Placeholder 4">
            <a:extLst>
              <a:ext uri="{FF2B5EF4-FFF2-40B4-BE49-F238E27FC236}">
                <a16:creationId xmlns:a16="http://schemas.microsoft.com/office/drawing/2014/main" id="{5694CF76-C40C-1496-3A19-9D44F53118AF}"/>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4862A8C9-B851-4FD9-ECCB-F71650CDBB9C}"/>
              </a:ext>
            </a:extLst>
          </p:cNvPr>
          <p:cNvSpPr>
            <a:spLocks noGrp="1"/>
          </p:cNvSpPr>
          <p:nvPr>
            <p:ph type="sldNum" sz="quarter" idx="12"/>
          </p:nvPr>
        </p:nvSpPr>
        <p:spPr/>
        <p:txBody>
          <a:bodyPr/>
          <a:lstStyle/>
          <a:p>
            <a:fld id="{570A10E4-A878-4992-BF0D-70C4EAAA3C10}" type="slidenum">
              <a:rPr lang="en-IE" smtClean="0"/>
              <a:t>‹#›</a:t>
            </a:fld>
            <a:endParaRPr lang="en-IE"/>
          </a:p>
        </p:txBody>
      </p:sp>
    </p:spTree>
    <p:extLst>
      <p:ext uri="{BB962C8B-B14F-4D97-AF65-F5344CB8AC3E}">
        <p14:creationId xmlns:p14="http://schemas.microsoft.com/office/powerpoint/2010/main" val="10483187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B3F0A2-8B8F-55B4-392E-1012B29397E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E"/>
          </a:p>
        </p:txBody>
      </p:sp>
      <p:sp>
        <p:nvSpPr>
          <p:cNvPr id="3" name="Text Placeholder 2">
            <a:extLst>
              <a:ext uri="{FF2B5EF4-FFF2-40B4-BE49-F238E27FC236}">
                <a16:creationId xmlns:a16="http://schemas.microsoft.com/office/drawing/2014/main" id="{D174F092-038A-D708-09C0-8132DEF2FB3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479DADC-64AE-0E66-7CA6-F069CA498894}"/>
              </a:ext>
            </a:extLst>
          </p:cNvPr>
          <p:cNvSpPr>
            <a:spLocks noGrp="1"/>
          </p:cNvSpPr>
          <p:nvPr>
            <p:ph type="dt" sz="half" idx="10"/>
          </p:nvPr>
        </p:nvSpPr>
        <p:spPr/>
        <p:txBody>
          <a:bodyPr/>
          <a:lstStyle/>
          <a:p>
            <a:fld id="{3FEB0D23-0986-41DB-8BE6-E8A390B4001B}" type="datetimeFigureOut">
              <a:rPr lang="en-IE" smtClean="0"/>
              <a:t>10/10/2022</a:t>
            </a:fld>
            <a:endParaRPr lang="en-IE"/>
          </a:p>
        </p:txBody>
      </p:sp>
      <p:sp>
        <p:nvSpPr>
          <p:cNvPr id="5" name="Footer Placeholder 4">
            <a:extLst>
              <a:ext uri="{FF2B5EF4-FFF2-40B4-BE49-F238E27FC236}">
                <a16:creationId xmlns:a16="http://schemas.microsoft.com/office/drawing/2014/main" id="{825ECE30-D579-1C0B-9301-48952A2434AC}"/>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616A89A3-5E98-78F6-2A94-8C774A067C82}"/>
              </a:ext>
            </a:extLst>
          </p:cNvPr>
          <p:cNvSpPr>
            <a:spLocks noGrp="1"/>
          </p:cNvSpPr>
          <p:nvPr>
            <p:ph type="sldNum" sz="quarter" idx="12"/>
          </p:nvPr>
        </p:nvSpPr>
        <p:spPr/>
        <p:txBody>
          <a:bodyPr/>
          <a:lstStyle/>
          <a:p>
            <a:fld id="{570A10E4-A878-4992-BF0D-70C4EAAA3C10}" type="slidenum">
              <a:rPr lang="en-IE" smtClean="0"/>
              <a:t>‹#›</a:t>
            </a:fld>
            <a:endParaRPr lang="en-IE"/>
          </a:p>
        </p:txBody>
      </p:sp>
    </p:spTree>
    <p:extLst>
      <p:ext uri="{BB962C8B-B14F-4D97-AF65-F5344CB8AC3E}">
        <p14:creationId xmlns:p14="http://schemas.microsoft.com/office/powerpoint/2010/main" val="10297021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190011-5F55-D675-5836-2AF4E0CC66C3}"/>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AB2325CA-7300-5412-B649-B8647D8457C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a:extLst>
              <a:ext uri="{FF2B5EF4-FFF2-40B4-BE49-F238E27FC236}">
                <a16:creationId xmlns:a16="http://schemas.microsoft.com/office/drawing/2014/main" id="{38E3BC1A-070A-2406-735F-06BD09F7D34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Date Placeholder 4">
            <a:extLst>
              <a:ext uri="{FF2B5EF4-FFF2-40B4-BE49-F238E27FC236}">
                <a16:creationId xmlns:a16="http://schemas.microsoft.com/office/drawing/2014/main" id="{EFC1145E-8175-FDDB-7D4A-5D06E0D181DF}"/>
              </a:ext>
            </a:extLst>
          </p:cNvPr>
          <p:cNvSpPr>
            <a:spLocks noGrp="1"/>
          </p:cNvSpPr>
          <p:nvPr>
            <p:ph type="dt" sz="half" idx="10"/>
          </p:nvPr>
        </p:nvSpPr>
        <p:spPr/>
        <p:txBody>
          <a:bodyPr/>
          <a:lstStyle/>
          <a:p>
            <a:fld id="{3FEB0D23-0986-41DB-8BE6-E8A390B4001B}" type="datetimeFigureOut">
              <a:rPr lang="en-IE" smtClean="0"/>
              <a:t>10/10/2022</a:t>
            </a:fld>
            <a:endParaRPr lang="en-IE"/>
          </a:p>
        </p:txBody>
      </p:sp>
      <p:sp>
        <p:nvSpPr>
          <p:cNvPr id="6" name="Footer Placeholder 5">
            <a:extLst>
              <a:ext uri="{FF2B5EF4-FFF2-40B4-BE49-F238E27FC236}">
                <a16:creationId xmlns:a16="http://schemas.microsoft.com/office/drawing/2014/main" id="{0C621C18-9803-C956-ECB7-5971BC26269E}"/>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332F1DC0-9738-0BDD-876B-5A7E17FF6467}"/>
              </a:ext>
            </a:extLst>
          </p:cNvPr>
          <p:cNvSpPr>
            <a:spLocks noGrp="1"/>
          </p:cNvSpPr>
          <p:nvPr>
            <p:ph type="sldNum" sz="quarter" idx="12"/>
          </p:nvPr>
        </p:nvSpPr>
        <p:spPr/>
        <p:txBody>
          <a:bodyPr/>
          <a:lstStyle/>
          <a:p>
            <a:fld id="{570A10E4-A878-4992-BF0D-70C4EAAA3C10}" type="slidenum">
              <a:rPr lang="en-IE" smtClean="0"/>
              <a:t>‹#›</a:t>
            </a:fld>
            <a:endParaRPr lang="en-IE"/>
          </a:p>
        </p:txBody>
      </p:sp>
    </p:spTree>
    <p:extLst>
      <p:ext uri="{BB962C8B-B14F-4D97-AF65-F5344CB8AC3E}">
        <p14:creationId xmlns:p14="http://schemas.microsoft.com/office/powerpoint/2010/main" val="2032559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707A11-655E-30B7-8A8F-7814138D5E98}"/>
              </a:ext>
            </a:extLst>
          </p:cNvPr>
          <p:cNvSpPr>
            <a:spLocks noGrp="1"/>
          </p:cNvSpPr>
          <p:nvPr>
            <p:ph type="title"/>
          </p:nvPr>
        </p:nvSpPr>
        <p:spPr>
          <a:xfrm>
            <a:off x="839788" y="365125"/>
            <a:ext cx="10515600" cy="1325563"/>
          </a:xfrm>
        </p:spPr>
        <p:txBody>
          <a:bodyPr/>
          <a:lstStyle/>
          <a:p>
            <a:r>
              <a:rPr lang="en-US"/>
              <a:t>Click to edit Master title style</a:t>
            </a:r>
            <a:endParaRPr lang="en-IE"/>
          </a:p>
        </p:txBody>
      </p:sp>
      <p:sp>
        <p:nvSpPr>
          <p:cNvPr id="3" name="Text Placeholder 2">
            <a:extLst>
              <a:ext uri="{FF2B5EF4-FFF2-40B4-BE49-F238E27FC236}">
                <a16:creationId xmlns:a16="http://schemas.microsoft.com/office/drawing/2014/main" id="{7C22EC91-B444-2650-9354-38585F520B6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2744696-D6A0-DEDF-92CD-C1D84E54360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Text Placeholder 4">
            <a:extLst>
              <a:ext uri="{FF2B5EF4-FFF2-40B4-BE49-F238E27FC236}">
                <a16:creationId xmlns:a16="http://schemas.microsoft.com/office/drawing/2014/main" id="{E4A8E076-0E11-2093-9F80-B59AB9D2E11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77C9202-DCD4-0456-EBE2-5AE0703AC94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7" name="Date Placeholder 6">
            <a:extLst>
              <a:ext uri="{FF2B5EF4-FFF2-40B4-BE49-F238E27FC236}">
                <a16:creationId xmlns:a16="http://schemas.microsoft.com/office/drawing/2014/main" id="{3A6BC618-F469-6A5F-3738-D40CBEE8CCFA}"/>
              </a:ext>
            </a:extLst>
          </p:cNvPr>
          <p:cNvSpPr>
            <a:spLocks noGrp="1"/>
          </p:cNvSpPr>
          <p:nvPr>
            <p:ph type="dt" sz="half" idx="10"/>
          </p:nvPr>
        </p:nvSpPr>
        <p:spPr/>
        <p:txBody>
          <a:bodyPr/>
          <a:lstStyle/>
          <a:p>
            <a:fld id="{3FEB0D23-0986-41DB-8BE6-E8A390B4001B}" type="datetimeFigureOut">
              <a:rPr lang="en-IE" smtClean="0"/>
              <a:t>10/10/2022</a:t>
            </a:fld>
            <a:endParaRPr lang="en-IE"/>
          </a:p>
        </p:txBody>
      </p:sp>
      <p:sp>
        <p:nvSpPr>
          <p:cNvPr id="8" name="Footer Placeholder 7">
            <a:extLst>
              <a:ext uri="{FF2B5EF4-FFF2-40B4-BE49-F238E27FC236}">
                <a16:creationId xmlns:a16="http://schemas.microsoft.com/office/drawing/2014/main" id="{EDC7D31D-30B8-D69C-A213-729219545697}"/>
              </a:ext>
            </a:extLst>
          </p:cNvPr>
          <p:cNvSpPr>
            <a:spLocks noGrp="1"/>
          </p:cNvSpPr>
          <p:nvPr>
            <p:ph type="ftr" sz="quarter" idx="11"/>
          </p:nvPr>
        </p:nvSpPr>
        <p:spPr/>
        <p:txBody>
          <a:bodyPr/>
          <a:lstStyle/>
          <a:p>
            <a:endParaRPr lang="en-IE"/>
          </a:p>
        </p:txBody>
      </p:sp>
      <p:sp>
        <p:nvSpPr>
          <p:cNvPr id="9" name="Slide Number Placeholder 8">
            <a:extLst>
              <a:ext uri="{FF2B5EF4-FFF2-40B4-BE49-F238E27FC236}">
                <a16:creationId xmlns:a16="http://schemas.microsoft.com/office/drawing/2014/main" id="{BE432454-59F3-D6FE-036B-021A88099D46}"/>
              </a:ext>
            </a:extLst>
          </p:cNvPr>
          <p:cNvSpPr>
            <a:spLocks noGrp="1"/>
          </p:cNvSpPr>
          <p:nvPr>
            <p:ph type="sldNum" sz="quarter" idx="12"/>
          </p:nvPr>
        </p:nvSpPr>
        <p:spPr/>
        <p:txBody>
          <a:bodyPr/>
          <a:lstStyle/>
          <a:p>
            <a:fld id="{570A10E4-A878-4992-BF0D-70C4EAAA3C10}" type="slidenum">
              <a:rPr lang="en-IE" smtClean="0"/>
              <a:t>‹#›</a:t>
            </a:fld>
            <a:endParaRPr lang="en-IE"/>
          </a:p>
        </p:txBody>
      </p:sp>
    </p:spTree>
    <p:extLst>
      <p:ext uri="{BB962C8B-B14F-4D97-AF65-F5344CB8AC3E}">
        <p14:creationId xmlns:p14="http://schemas.microsoft.com/office/powerpoint/2010/main" val="4352647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B8F201-4E18-483E-5124-C6C7BA54F111}"/>
              </a:ext>
            </a:extLst>
          </p:cNvPr>
          <p:cNvSpPr>
            <a:spLocks noGrp="1"/>
          </p:cNvSpPr>
          <p:nvPr>
            <p:ph type="title"/>
          </p:nvPr>
        </p:nvSpPr>
        <p:spPr/>
        <p:txBody>
          <a:bodyPr/>
          <a:lstStyle/>
          <a:p>
            <a:r>
              <a:rPr lang="en-US"/>
              <a:t>Click to edit Master title style</a:t>
            </a:r>
            <a:endParaRPr lang="en-IE"/>
          </a:p>
        </p:txBody>
      </p:sp>
      <p:sp>
        <p:nvSpPr>
          <p:cNvPr id="3" name="Date Placeholder 2">
            <a:extLst>
              <a:ext uri="{FF2B5EF4-FFF2-40B4-BE49-F238E27FC236}">
                <a16:creationId xmlns:a16="http://schemas.microsoft.com/office/drawing/2014/main" id="{7D91B860-8DA7-B672-2D3A-42103426E0A0}"/>
              </a:ext>
            </a:extLst>
          </p:cNvPr>
          <p:cNvSpPr>
            <a:spLocks noGrp="1"/>
          </p:cNvSpPr>
          <p:nvPr>
            <p:ph type="dt" sz="half" idx="10"/>
          </p:nvPr>
        </p:nvSpPr>
        <p:spPr/>
        <p:txBody>
          <a:bodyPr/>
          <a:lstStyle/>
          <a:p>
            <a:fld id="{3FEB0D23-0986-41DB-8BE6-E8A390B4001B}" type="datetimeFigureOut">
              <a:rPr lang="en-IE" smtClean="0"/>
              <a:t>10/10/2022</a:t>
            </a:fld>
            <a:endParaRPr lang="en-IE"/>
          </a:p>
        </p:txBody>
      </p:sp>
      <p:sp>
        <p:nvSpPr>
          <p:cNvPr id="4" name="Footer Placeholder 3">
            <a:extLst>
              <a:ext uri="{FF2B5EF4-FFF2-40B4-BE49-F238E27FC236}">
                <a16:creationId xmlns:a16="http://schemas.microsoft.com/office/drawing/2014/main" id="{CE95FC6D-3548-B1F5-F390-2BE930D5DC43}"/>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CD249634-54BD-004C-3E3F-D01DA304A7F8}"/>
              </a:ext>
            </a:extLst>
          </p:cNvPr>
          <p:cNvSpPr>
            <a:spLocks noGrp="1"/>
          </p:cNvSpPr>
          <p:nvPr>
            <p:ph type="sldNum" sz="quarter" idx="12"/>
          </p:nvPr>
        </p:nvSpPr>
        <p:spPr/>
        <p:txBody>
          <a:bodyPr/>
          <a:lstStyle/>
          <a:p>
            <a:fld id="{570A10E4-A878-4992-BF0D-70C4EAAA3C10}" type="slidenum">
              <a:rPr lang="en-IE" smtClean="0"/>
              <a:t>‹#›</a:t>
            </a:fld>
            <a:endParaRPr lang="en-IE"/>
          </a:p>
        </p:txBody>
      </p:sp>
    </p:spTree>
    <p:extLst>
      <p:ext uri="{BB962C8B-B14F-4D97-AF65-F5344CB8AC3E}">
        <p14:creationId xmlns:p14="http://schemas.microsoft.com/office/powerpoint/2010/main" val="35009237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822F4D4-2E03-11A0-13F4-239C40B3F3E4}"/>
              </a:ext>
            </a:extLst>
          </p:cNvPr>
          <p:cNvSpPr>
            <a:spLocks noGrp="1"/>
          </p:cNvSpPr>
          <p:nvPr>
            <p:ph type="dt" sz="half" idx="10"/>
          </p:nvPr>
        </p:nvSpPr>
        <p:spPr/>
        <p:txBody>
          <a:bodyPr/>
          <a:lstStyle/>
          <a:p>
            <a:fld id="{3FEB0D23-0986-41DB-8BE6-E8A390B4001B}" type="datetimeFigureOut">
              <a:rPr lang="en-IE" smtClean="0"/>
              <a:t>10/10/2022</a:t>
            </a:fld>
            <a:endParaRPr lang="en-IE"/>
          </a:p>
        </p:txBody>
      </p:sp>
      <p:sp>
        <p:nvSpPr>
          <p:cNvPr id="3" name="Footer Placeholder 2">
            <a:extLst>
              <a:ext uri="{FF2B5EF4-FFF2-40B4-BE49-F238E27FC236}">
                <a16:creationId xmlns:a16="http://schemas.microsoft.com/office/drawing/2014/main" id="{81ED190F-92A8-B25C-61FA-B93FCD62CCBB}"/>
              </a:ext>
            </a:extLst>
          </p:cNvPr>
          <p:cNvSpPr>
            <a:spLocks noGrp="1"/>
          </p:cNvSpPr>
          <p:nvPr>
            <p:ph type="ftr" sz="quarter" idx="11"/>
          </p:nvPr>
        </p:nvSpPr>
        <p:spPr/>
        <p:txBody>
          <a:bodyPr/>
          <a:lstStyle/>
          <a:p>
            <a:endParaRPr lang="en-IE"/>
          </a:p>
        </p:txBody>
      </p:sp>
      <p:sp>
        <p:nvSpPr>
          <p:cNvPr id="4" name="Slide Number Placeholder 3">
            <a:extLst>
              <a:ext uri="{FF2B5EF4-FFF2-40B4-BE49-F238E27FC236}">
                <a16:creationId xmlns:a16="http://schemas.microsoft.com/office/drawing/2014/main" id="{4835563B-B82C-A919-AE78-57B3B63C0753}"/>
              </a:ext>
            </a:extLst>
          </p:cNvPr>
          <p:cNvSpPr>
            <a:spLocks noGrp="1"/>
          </p:cNvSpPr>
          <p:nvPr>
            <p:ph type="sldNum" sz="quarter" idx="12"/>
          </p:nvPr>
        </p:nvSpPr>
        <p:spPr/>
        <p:txBody>
          <a:bodyPr/>
          <a:lstStyle/>
          <a:p>
            <a:fld id="{570A10E4-A878-4992-BF0D-70C4EAAA3C10}" type="slidenum">
              <a:rPr lang="en-IE" smtClean="0"/>
              <a:t>‹#›</a:t>
            </a:fld>
            <a:endParaRPr lang="en-IE"/>
          </a:p>
        </p:txBody>
      </p:sp>
    </p:spTree>
    <p:extLst>
      <p:ext uri="{BB962C8B-B14F-4D97-AF65-F5344CB8AC3E}">
        <p14:creationId xmlns:p14="http://schemas.microsoft.com/office/powerpoint/2010/main" val="13066167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80722-6EFE-9077-3C13-37381C1B864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Content Placeholder 2">
            <a:extLst>
              <a:ext uri="{FF2B5EF4-FFF2-40B4-BE49-F238E27FC236}">
                <a16:creationId xmlns:a16="http://schemas.microsoft.com/office/drawing/2014/main" id="{F5B5F6DA-3289-4347-4AD6-486ACD931E8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Text Placeholder 3">
            <a:extLst>
              <a:ext uri="{FF2B5EF4-FFF2-40B4-BE49-F238E27FC236}">
                <a16:creationId xmlns:a16="http://schemas.microsoft.com/office/drawing/2014/main" id="{FC632CA2-E637-D5B6-2EAF-14C42E0F198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B0C81FE-656B-4E85-2119-12F3E1700C8D}"/>
              </a:ext>
            </a:extLst>
          </p:cNvPr>
          <p:cNvSpPr>
            <a:spLocks noGrp="1"/>
          </p:cNvSpPr>
          <p:nvPr>
            <p:ph type="dt" sz="half" idx="10"/>
          </p:nvPr>
        </p:nvSpPr>
        <p:spPr/>
        <p:txBody>
          <a:bodyPr/>
          <a:lstStyle/>
          <a:p>
            <a:fld id="{3FEB0D23-0986-41DB-8BE6-E8A390B4001B}" type="datetimeFigureOut">
              <a:rPr lang="en-IE" smtClean="0"/>
              <a:t>10/10/2022</a:t>
            </a:fld>
            <a:endParaRPr lang="en-IE"/>
          </a:p>
        </p:txBody>
      </p:sp>
      <p:sp>
        <p:nvSpPr>
          <p:cNvPr id="6" name="Footer Placeholder 5">
            <a:extLst>
              <a:ext uri="{FF2B5EF4-FFF2-40B4-BE49-F238E27FC236}">
                <a16:creationId xmlns:a16="http://schemas.microsoft.com/office/drawing/2014/main" id="{7AB93723-F0C4-7557-3EAC-3656AF3B7B1E}"/>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D3409711-914A-21E6-24EB-897A7C8F0BBB}"/>
              </a:ext>
            </a:extLst>
          </p:cNvPr>
          <p:cNvSpPr>
            <a:spLocks noGrp="1"/>
          </p:cNvSpPr>
          <p:nvPr>
            <p:ph type="sldNum" sz="quarter" idx="12"/>
          </p:nvPr>
        </p:nvSpPr>
        <p:spPr/>
        <p:txBody>
          <a:bodyPr/>
          <a:lstStyle/>
          <a:p>
            <a:fld id="{570A10E4-A878-4992-BF0D-70C4EAAA3C10}" type="slidenum">
              <a:rPr lang="en-IE" smtClean="0"/>
              <a:t>‹#›</a:t>
            </a:fld>
            <a:endParaRPr lang="en-IE"/>
          </a:p>
        </p:txBody>
      </p:sp>
    </p:spTree>
    <p:extLst>
      <p:ext uri="{BB962C8B-B14F-4D97-AF65-F5344CB8AC3E}">
        <p14:creationId xmlns:p14="http://schemas.microsoft.com/office/powerpoint/2010/main" val="7215394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B48DD-6407-33FB-AC77-08902AE9EC1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Picture Placeholder 2">
            <a:extLst>
              <a:ext uri="{FF2B5EF4-FFF2-40B4-BE49-F238E27FC236}">
                <a16:creationId xmlns:a16="http://schemas.microsoft.com/office/drawing/2014/main" id="{E91F27DE-24FE-25FB-9CB4-E40F0639B2A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E"/>
          </a:p>
        </p:txBody>
      </p:sp>
      <p:sp>
        <p:nvSpPr>
          <p:cNvPr id="4" name="Text Placeholder 3">
            <a:extLst>
              <a:ext uri="{FF2B5EF4-FFF2-40B4-BE49-F238E27FC236}">
                <a16:creationId xmlns:a16="http://schemas.microsoft.com/office/drawing/2014/main" id="{29772564-DF11-C8B1-9BD3-AE8C1B32372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76BD68E-1841-571A-972A-3990A8AE5B54}"/>
              </a:ext>
            </a:extLst>
          </p:cNvPr>
          <p:cNvSpPr>
            <a:spLocks noGrp="1"/>
          </p:cNvSpPr>
          <p:nvPr>
            <p:ph type="dt" sz="half" idx="10"/>
          </p:nvPr>
        </p:nvSpPr>
        <p:spPr/>
        <p:txBody>
          <a:bodyPr/>
          <a:lstStyle/>
          <a:p>
            <a:fld id="{3FEB0D23-0986-41DB-8BE6-E8A390B4001B}" type="datetimeFigureOut">
              <a:rPr lang="en-IE" smtClean="0"/>
              <a:t>10/10/2022</a:t>
            </a:fld>
            <a:endParaRPr lang="en-IE"/>
          </a:p>
        </p:txBody>
      </p:sp>
      <p:sp>
        <p:nvSpPr>
          <p:cNvPr id="6" name="Footer Placeholder 5">
            <a:extLst>
              <a:ext uri="{FF2B5EF4-FFF2-40B4-BE49-F238E27FC236}">
                <a16:creationId xmlns:a16="http://schemas.microsoft.com/office/drawing/2014/main" id="{4F113BCF-DBA9-BBF3-6D21-4FCFEA514BDD}"/>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98DAEF42-DE6A-3388-2BD1-DCCC659537B2}"/>
              </a:ext>
            </a:extLst>
          </p:cNvPr>
          <p:cNvSpPr>
            <a:spLocks noGrp="1"/>
          </p:cNvSpPr>
          <p:nvPr>
            <p:ph type="sldNum" sz="quarter" idx="12"/>
          </p:nvPr>
        </p:nvSpPr>
        <p:spPr/>
        <p:txBody>
          <a:bodyPr/>
          <a:lstStyle/>
          <a:p>
            <a:fld id="{570A10E4-A878-4992-BF0D-70C4EAAA3C10}" type="slidenum">
              <a:rPr lang="en-IE" smtClean="0"/>
              <a:t>‹#›</a:t>
            </a:fld>
            <a:endParaRPr lang="en-IE"/>
          </a:p>
        </p:txBody>
      </p:sp>
    </p:spTree>
    <p:extLst>
      <p:ext uri="{BB962C8B-B14F-4D97-AF65-F5344CB8AC3E}">
        <p14:creationId xmlns:p14="http://schemas.microsoft.com/office/powerpoint/2010/main" val="33167827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4E30BA-9B22-8FCA-CFA4-119DBFDEBB18}"/>
              </a:ext>
            </a:extLst>
          </p:cNvPr>
          <p:cNvSpPr>
            <a:spLocks noGrp="1"/>
          </p:cNvSpPr>
          <p:nvPr>
            <p:ph type="title"/>
          </p:nvPr>
        </p:nvSpPr>
        <p:spPr/>
        <p:txBody>
          <a:bodyPr/>
          <a:lstStyle/>
          <a:p>
            <a:r>
              <a:rPr lang="en-US"/>
              <a:t>Click to edit Master title style</a:t>
            </a:r>
            <a:endParaRPr lang="en-IE"/>
          </a:p>
        </p:txBody>
      </p:sp>
      <p:sp>
        <p:nvSpPr>
          <p:cNvPr id="3" name="Vertical Text Placeholder 2">
            <a:extLst>
              <a:ext uri="{FF2B5EF4-FFF2-40B4-BE49-F238E27FC236}">
                <a16:creationId xmlns:a16="http://schemas.microsoft.com/office/drawing/2014/main" id="{E7C5A2E7-50B5-AFB4-37AE-3C5DD2A4CD3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5F4010BE-DD8F-5C1A-BE25-FC380C6CBC1C}"/>
              </a:ext>
            </a:extLst>
          </p:cNvPr>
          <p:cNvSpPr>
            <a:spLocks noGrp="1"/>
          </p:cNvSpPr>
          <p:nvPr>
            <p:ph type="dt" sz="half" idx="10"/>
          </p:nvPr>
        </p:nvSpPr>
        <p:spPr/>
        <p:txBody>
          <a:bodyPr/>
          <a:lstStyle/>
          <a:p>
            <a:fld id="{3FEB0D23-0986-41DB-8BE6-E8A390B4001B}" type="datetimeFigureOut">
              <a:rPr lang="en-IE" smtClean="0"/>
              <a:t>10/10/2022</a:t>
            </a:fld>
            <a:endParaRPr lang="en-IE"/>
          </a:p>
        </p:txBody>
      </p:sp>
      <p:sp>
        <p:nvSpPr>
          <p:cNvPr id="5" name="Footer Placeholder 4">
            <a:extLst>
              <a:ext uri="{FF2B5EF4-FFF2-40B4-BE49-F238E27FC236}">
                <a16:creationId xmlns:a16="http://schemas.microsoft.com/office/drawing/2014/main" id="{63DB86C1-4156-39B8-71DC-2DA69F25D6CF}"/>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7CEBC973-F112-0961-D5F7-AAF520B1EE59}"/>
              </a:ext>
            </a:extLst>
          </p:cNvPr>
          <p:cNvSpPr>
            <a:spLocks noGrp="1"/>
          </p:cNvSpPr>
          <p:nvPr>
            <p:ph type="sldNum" sz="quarter" idx="12"/>
          </p:nvPr>
        </p:nvSpPr>
        <p:spPr/>
        <p:txBody>
          <a:bodyPr/>
          <a:lstStyle/>
          <a:p>
            <a:fld id="{570A10E4-A878-4992-BF0D-70C4EAAA3C10}" type="slidenum">
              <a:rPr lang="en-IE" smtClean="0"/>
              <a:t>‹#›</a:t>
            </a:fld>
            <a:endParaRPr lang="en-IE"/>
          </a:p>
        </p:txBody>
      </p:sp>
    </p:spTree>
    <p:extLst>
      <p:ext uri="{BB962C8B-B14F-4D97-AF65-F5344CB8AC3E}">
        <p14:creationId xmlns:p14="http://schemas.microsoft.com/office/powerpoint/2010/main" val="12303814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061E30D-010F-288E-F4BB-51A212F1D99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E"/>
          </a:p>
        </p:txBody>
      </p:sp>
      <p:sp>
        <p:nvSpPr>
          <p:cNvPr id="3" name="Vertical Text Placeholder 2">
            <a:extLst>
              <a:ext uri="{FF2B5EF4-FFF2-40B4-BE49-F238E27FC236}">
                <a16:creationId xmlns:a16="http://schemas.microsoft.com/office/drawing/2014/main" id="{07938E74-FE87-F984-2B69-FEEEBFCAB77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48D5EA02-95D6-8879-C9BA-EC941A8CD3CC}"/>
              </a:ext>
            </a:extLst>
          </p:cNvPr>
          <p:cNvSpPr>
            <a:spLocks noGrp="1"/>
          </p:cNvSpPr>
          <p:nvPr>
            <p:ph type="dt" sz="half" idx="10"/>
          </p:nvPr>
        </p:nvSpPr>
        <p:spPr/>
        <p:txBody>
          <a:bodyPr/>
          <a:lstStyle/>
          <a:p>
            <a:fld id="{3FEB0D23-0986-41DB-8BE6-E8A390B4001B}" type="datetimeFigureOut">
              <a:rPr lang="en-IE" smtClean="0"/>
              <a:t>10/10/2022</a:t>
            </a:fld>
            <a:endParaRPr lang="en-IE"/>
          </a:p>
        </p:txBody>
      </p:sp>
      <p:sp>
        <p:nvSpPr>
          <p:cNvPr id="5" name="Footer Placeholder 4">
            <a:extLst>
              <a:ext uri="{FF2B5EF4-FFF2-40B4-BE49-F238E27FC236}">
                <a16:creationId xmlns:a16="http://schemas.microsoft.com/office/drawing/2014/main" id="{0D68A0A3-91D1-09D0-9248-E429554F25E6}"/>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3DDCB2F0-8694-4426-FF60-32731DFDB818}"/>
              </a:ext>
            </a:extLst>
          </p:cNvPr>
          <p:cNvSpPr>
            <a:spLocks noGrp="1"/>
          </p:cNvSpPr>
          <p:nvPr>
            <p:ph type="sldNum" sz="quarter" idx="12"/>
          </p:nvPr>
        </p:nvSpPr>
        <p:spPr/>
        <p:txBody>
          <a:bodyPr/>
          <a:lstStyle/>
          <a:p>
            <a:fld id="{570A10E4-A878-4992-BF0D-70C4EAAA3C10}" type="slidenum">
              <a:rPr lang="en-IE" smtClean="0"/>
              <a:t>‹#›</a:t>
            </a:fld>
            <a:endParaRPr lang="en-IE"/>
          </a:p>
        </p:txBody>
      </p:sp>
    </p:spTree>
    <p:extLst>
      <p:ext uri="{BB962C8B-B14F-4D97-AF65-F5344CB8AC3E}">
        <p14:creationId xmlns:p14="http://schemas.microsoft.com/office/powerpoint/2010/main" val="30439809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BC8FE75-F5AC-9FDF-0424-CF303E8E726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E"/>
          </a:p>
        </p:txBody>
      </p:sp>
      <p:sp>
        <p:nvSpPr>
          <p:cNvPr id="3" name="Text Placeholder 2">
            <a:extLst>
              <a:ext uri="{FF2B5EF4-FFF2-40B4-BE49-F238E27FC236}">
                <a16:creationId xmlns:a16="http://schemas.microsoft.com/office/drawing/2014/main" id="{CB01C33D-483C-6795-8D72-9AA14400CF2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0DB83645-A419-607E-55DE-99CFDF40CF0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FEB0D23-0986-41DB-8BE6-E8A390B4001B}" type="datetimeFigureOut">
              <a:rPr lang="en-IE" smtClean="0"/>
              <a:t>10/10/2022</a:t>
            </a:fld>
            <a:endParaRPr lang="en-IE"/>
          </a:p>
        </p:txBody>
      </p:sp>
      <p:sp>
        <p:nvSpPr>
          <p:cNvPr id="5" name="Footer Placeholder 4">
            <a:extLst>
              <a:ext uri="{FF2B5EF4-FFF2-40B4-BE49-F238E27FC236}">
                <a16:creationId xmlns:a16="http://schemas.microsoft.com/office/drawing/2014/main" id="{129E21F4-45A0-C65F-6E00-0BD4ED2E80F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E"/>
          </a:p>
        </p:txBody>
      </p:sp>
      <p:sp>
        <p:nvSpPr>
          <p:cNvPr id="6" name="Slide Number Placeholder 5">
            <a:extLst>
              <a:ext uri="{FF2B5EF4-FFF2-40B4-BE49-F238E27FC236}">
                <a16:creationId xmlns:a16="http://schemas.microsoft.com/office/drawing/2014/main" id="{A3BBB4EC-84F1-853E-9906-D7D7B43FCCE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70A10E4-A878-4992-BF0D-70C4EAAA3C10}" type="slidenum">
              <a:rPr lang="en-IE" smtClean="0"/>
              <a:t>‹#›</a:t>
            </a:fld>
            <a:endParaRPr lang="en-IE"/>
          </a:p>
        </p:txBody>
      </p:sp>
    </p:spTree>
    <p:extLst>
      <p:ext uri="{BB962C8B-B14F-4D97-AF65-F5344CB8AC3E}">
        <p14:creationId xmlns:p14="http://schemas.microsoft.com/office/powerpoint/2010/main" val="30594861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ustomXml" Target="../ink/ink1.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hyperlink" Target="mailto:j.devitt@thekingshospital.ie"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06029C-9C35-11FB-E5AA-237352F04B9E}"/>
              </a:ext>
            </a:extLst>
          </p:cNvPr>
          <p:cNvSpPr>
            <a:spLocks noGrp="1"/>
          </p:cNvSpPr>
          <p:nvPr>
            <p:ph type="ctrTitle"/>
          </p:nvPr>
        </p:nvSpPr>
        <p:spPr>
          <a:xfrm>
            <a:off x="1524000" y="380996"/>
            <a:ext cx="9144000" cy="1294717"/>
          </a:xfrm>
        </p:spPr>
        <p:txBody>
          <a:bodyPr/>
          <a:lstStyle/>
          <a:p>
            <a:r>
              <a:rPr lang="en-IE" dirty="0"/>
              <a:t>Being the Adult in the Room</a:t>
            </a:r>
          </a:p>
        </p:txBody>
      </p:sp>
      <p:sp>
        <p:nvSpPr>
          <p:cNvPr id="3" name="Subtitle 2">
            <a:extLst>
              <a:ext uri="{FF2B5EF4-FFF2-40B4-BE49-F238E27FC236}">
                <a16:creationId xmlns:a16="http://schemas.microsoft.com/office/drawing/2014/main" id="{14D32813-3002-D091-7F45-07CB79C0007A}"/>
              </a:ext>
            </a:extLst>
          </p:cNvPr>
          <p:cNvSpPr>
            <a:spLocks noGrp="1"/>
          </p:cNvSpPr>
          <p:nvPr>
            <p:ph type="subTitle" idx="1"/>
          </p:nvPr>
        </p:nvSpPr>
        <p:spPr>
          <a:xfrm>
            <a:off x="381000" y="1926769"/>
            <a:ext cx="11125199" cy="4675417"/>
          </a:xfrm>
        </p:spPr>
        <p:txBody>
          <a:bodyPr>
            <a:normAutofit fontScale="92500"/>
          </a:bodyPr>
          <a:lstStyle/>
          <a:p>
            <a:r>
              <a:rPr lang="en-IE" b="1" u="sng" dirty="0"/>
              <a:t>ONE</a:t>
            </a:r>
            <a:r>
              <a:rPr lang="en-IE" dirty="0"/>
              <a:t> approach to dealing with the Leaving Cert History Research Study Report (RSR)</a:t>
            </a:r>
          </a:p>
          <a:p>
            <a:endParaRPr lang="en-IE" dirty="0"/>
          </a:p>
          <a:p>
            <a:r>
              <a:rPr lang="en-IE" dirty="0"/>
              <a:t>This is just how </a:t>
            </a:r>
            <a:r>
              <a:rPr lang="en-IE" b="1" u="sng" dirty="0"/>
              <a:t>I</a:t>
            </a:r>
            <a:r>
              <a:rPr lang="en-IE" dirty="0"/>
              <a:t> do it. You’ll find your own way to do things as time progresses.</a:t>
            </a:r>
          </a:p>
          <a:p>
            <a:endParaRPr lang="en-IE" dirty="0"/>
          </a:p>
          <a:p>
            <a:r>
              <a:rPr lang="en-IE" b="1" dirty="0"/>
              <a:t>Target Audience</a:t>
            </a:r>
            <a:r>
              <a:rPr lang="en-IE" dirty="0"/>
              <a:t>: Teachers who are new to LC History (but may be a useful refresher for others!)</a:t>
            </a:r>
          </a:p>
          <a:p>
            <a:endParaRPr lang="en-IE" dirty="0"/>
          </a:p>
          <a:p>
            <a:r>
              <a:rPr lang="en-IE" dirty="0"/>
              <a:t>The basic premise that I’m working towards here is: “</a:t>
            </a:r>
            <a:r>
              <a:rPr lang="en-IE" b="1" i="1" dirty="0"/>
              <a:t>Stuff I wish I’d been told about carrying out the RSR with students before I had to do it for the first time</a:t>
            </a:r>
            <a:r>
              <a:rPr lang="en-IE" dirty="0"/>
              <a:t>…”</a:t>
            </a:r>
          </a:p>
          <a:p>
            <a:endParaRPr lang="en-IE" dirty="0"/>
          </a:p>
          <a:p>
            <a:endParaRPr lang="en-IE" dirty="0"/>
          </a:p>
          <a:p>
            <a:r>
              <a:rPr lang="en-IE" dirty="0"/>
              <a:t>Dr Jerome Devitt – Cork HTA, October 2022</a:t>
            </a:r>
          </a:p>
          <a:p>
            <a:endParaRPr lang="en-IE" dirty="0"/>
          </a:p>
        </p:txBody>
      </p:sp>
    </p:spTree>
    <p:extLst>
      <p:ext uri="{BB962C8B-B14F-4D97-AF65-F5344CB8AC3E}">
        <p14:creationId xmlns:p14="http://schemas.microsoft.com/office/powerpoint/2010/main" val="18811075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E383D-F294-5F46-88F5-E5CF6D203FDB}"/>
              </a:ext>
            </a:extLst>
          </p:cNvPr>
          <p:cNvSpPr>
            <a:spLocks noGrp="1"/>
          </p:cNvSpPr>
          <p:nvPr>
            <p:ph type="title"/>
          </p:nvPr>
        </p:nvSpPr>
        <p:spPr>
          <a:xfrm>
            <a:off x="218536" y="158089"/>
            <a:ext cx="11731924" cy="1325563"/>
          </a:xfrm>
        </p:spPr>
        <p:txBody>
          <a:bodyPr>
            <a:noAutofit/>
          </a:bodyPr>
          <a:lstStyle/>
          <a:p>
            <a:r>
              <a:rPr lang="en-IE" sz="3200" dirty="0"/>
              <a:t>Why I think that the RSR is the single most important piece of writing that most students do in the entire Leaving Cert process…</a:t>
            </a:r>
          </a:p>
        </p:txBody>
      </p:sp>
      <p:sp>
        <p:nvSpPr>
          <p:cNvPr id="3" name="Content Placeholder 2">
            <a:extLst>
              <a:ext uri="{FF2B5EF4-FFF2-40B4-BE49-F238E27FC236}">
                <a16:creationId xmlns:a16="http://schemas.microsoft.com/office/drawing/2014/main" id="{D7757E72-9841-49D5-A87E-1124C47D8FE2}"/>
              </a:ext>
            </a:extLst>
          </p:cNvPr>
          <p:cNvSpPr>
            <a:spLocks noGrp="1"/>
          </p:cNvSpPr>
          <p:nvPr>
            <p:ph idx="1"/>
          </p:nvPr>
        </p:nvSpPr>
        <p:spPr>
          <a:xfrm>
            <a:off x="218536" y="1444323"/>
            <a:ext cx="11825980" cy="5125206"/>
          </a:xfrm>
        </p:spPr>
        <p:txBody>
          <a:bodyPr>
            <a:normAutofit fontScale="92500" lnSpcReduction="10000"/>
          </a:bodyPr>
          <a:lstStyle/>
          <a:p>
            <a:pPr marL="0" indent="0">
              <a:buNone/>
            </a:pPr>
            <a:r>
              <a:rPr lang="en-IE" sz="2400" b="1" dirty="0"/>
              <a:t>			“The Art of Writing is the art of RE-WRITING”</a:t>
            </a:r>
            <a:endParaRPr lang="en-IE" sz="2000" b="1" dirty="0"/>
          </a:p>
          <a:p>
            <a:r>
              <a:rPr lang="en-IE" sz="2400" dirty="0"/>
              <a:t>There are virtually no other areas of LC where methodical structuring, </a:t>
            </a:r>
            <a:r>
              <a:rPr lang="en-IE" sz="2400" b="1" dirty="0"/>
              <a:t>drafting, and redrafting </a:t>
            </a:r>
            <a:r>
              <a:rPr lang="en-IE" sz="2400" dirty="0"/>
              <a:t>of written work (based on constructive feedback) is really possible. This has been made all-the-more important because of the removal of essay writing at the JC level in English/History…</a:t>
            </a:r>
          </a:p>
          <a:p>
            <a:r>
              <a:rPr lang="en-IE" sz="2400" dirty="0"/>
              <a:t>Other subjects, such as Geography, Religion, Politics &amp; Society do have written components, but they are much </a:t>
            </a:r>
            <a:r>
              <a:rPr lang="en-IE" sz="2400" b="1" u="sng" dirty="0"/>
              <a:t>bittier</a:t>
            </a:r>
            <a:r>
              <a:rPr lang="en-IE" sz="2400" dirty="0"/>
              <a:t>…</a:t>
            </a:r>
          </a:p>
          <a:p>
            <a:r>
              <a:rPr lang="en-IE" sz="2400" dirty="0"/>
              <a:t>This is the one area where a sustained effort in the construction of an </a:t>
            </a:r>
            <a:r>
              <a:rPr lang="en-IE" sz="2400" b="1" dirty="0"/>
              <a:t>ARGUMENT</a:t>
            </a:r>
            <a:r>
              <a:rPr lang="en-IE" sz="2400" dirty="0"/>
              <a:t> is possible. This possibility (even if not every student achieves this…) should be the teacher’s overarching goal in the RSR process. The English and Pol-Soc teacher will thank you for giving this its due attention!</a:t>
            </a:r>
          </a:p>
          <a:p>
            <a:r>
              <a:rPr lang="en-IE" sz="2400" dirty="0"/>
              <a:t>It’s the one true chance we get to demonstrate that EVERY discipline/interest “</a:t>
            </a:r>
            <a:r>
              <a:rPr lang="en-IE" sz="2400" b="1" dirty="0"/>
              <a:t>has a history</a:t>
            </a:r>
            <a:r>
              <a:rPr lang="en-IE" sz="2400" dirty="0"/>
              <a:t>”. </a:t>
            </a:r>
          </a:p>
          <a:p>
            <a:r>
              <a:rPr lang="en-IE" sz="2400" dirty="0"/>
              <a:t>It allows us to get to know our students, forge links with subjects across the curriculum, introduce the idea of </a:t>
            </a:r>
            <a:r>
              <a:rPr lang="en-IE" sz="2400" b="1" dirty="0"/>
              <a:t>interdisciplinarity</a:t>
            </a:r>
            <a:r>
              <a:rPr lang="en-IE" sz="2400" dirty="0"/>
              <a:t>, and make a broader contribution to learning… </a:t>
            </a:r>
          </a:p>
          <a:p>
            <a:r>
              <a:rPr lang="en-IE" sz="2400" dirty="0"/>
              <a:t>It’s the Leaving Cert task that most closely resembles the many of the </a:t>
            </a:r>
            <a:r>
              <a:rPr lang="en-IE" sz="2400" b="1" dirty="0"/>
              <a:t>standard kinds of assessments </a:t>
            </a:r>
            <a:r>
              <a:rPr lang="en-IE" sz="2400" dirty="0"/>
              <a:t>that students will encounter in the arts/humanities/social sciences in university…</a:t>
            </a:r>
          </a:p>
          <a:p>
            <a:r>
              <a:rPr lang="en-IE" sz="2400" dirty="0"/>
              <a:t>Knowing what makes as student ‘tick’ helps with their choice of topic…</a:t>
            </a:r>
          </a:p>
          <a:p>
            <a:endParaRPr lang="en-IE" sz="2400" dirty="0"/>
          </a:p>
        </p:txBody>
      </p:sp>
    </p:spTree>
    <p:extLst>
      <p:ext uri="{BB962C8B-B14F-4D97-AF65-F5344CB8AC3E}">
        <p14:creationId xmlns:p14="http://schemas.microsoft.com/office/powerpoint/2010/main" val="36167595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306356-5689-E786-A7B3-7CC78E84D39B}"/>
              </a:ext>
            </a:extLst>
          </p:cNvPr>
          <p:cNvSpPr>
            <a:spLocks noGrp="1"/>
          </p:cNvSpPr>
          <p:nvPr>
            <p:ph type="title"/>
          </p:nvPr>
        </p:nvSpPr>
        <p:spPr>
          <a:xfrm>
            <a:off x="734961" y="1"/>
            <a:ext cx="10515600" cy="1022556"/>
          </a:xfrm>
        </p:spPr>
        <p:txBody>
          <a:bodyPr/>
          <a:lstStyle/>
          <a:p>
            <a:r>
              <a:rPr lang="en-IE" dirty="0"/>
              <a:t>Before you begin the process</a:t>
            </a:r>
          </a:p>
        </p:txBody>
      </p:sp>
      <p:sp>
        <p:nvSpPr>
          <p:cNvPr id="3" name="Content Placeholder 2">
            <a:extLst>
              <a:ext uri="{FF2B5EF4-FFF2-40B4-BE49-F238E27FC236}">
                <a16:creationId xmlns:a16="http://schemas.microsoft.com/office/drawing/2014/main" id="{CFE6CAB4-2882-2CF3-A6D7-EF20AF308C49}"/>
              </a:ext>
            </a:extLst>
          </p:cNvPr>
          <p:cNvSpPr>
            <a:spLocks noGrp="1"/>
          </p:cNvSpPr>
          <p:nvPr>
            <p:ph idx="1"/>
          </p:nvPr>
        </p:nvSpPr>
        <p:spPr>
          <a:xfrm>
            <a:off x="344129" y="1022556"/>
            <a:ext cx="11351342" cy="5702710"/>
          </a:xfrm>
        </p:spPr>
        <p:txBody>
          <a:bodyPr>
            <a:normAutofit fontScale="85000" lnSpcReduction="10000"/>
          </a:bodyPr>
          <a:lstStyle/>
          <a:p>
            <a:r>
              <a:rPr lang="en-IE" dirty="0"/>
              <a:t>Introduce the idea </a:t>
            </a:r>
            <a:r>
              <a:rPr lang="en-IE" b="1" dirty="0"/>
              <a:t>early in 5</a:t>
            </a:r>
            <a:r>
              <a:rPr lang="en-IE" b="1" baseline="30000" dirty="0"/>
              <a:t>th</a:t>
            </a:r>
            <a:r>
              <a:rPr lang="en-IE" b="1" dirty="0"/>
              <a:t> year </a:t>
            </a:r>
            <a:r>
              <a:rPr lang="en-IE" dirty="0"/>
              <a:t>so that students are aware of what is coming down the road</a:t>
            </a:r>
          </a:p>
          <a:p>
            <a:r>
              <a:rPr lang="en-IE" dirty="0"/>
              <a:t>Make sure that they understand the </a:t>
            </a:r>
            <a:r>
              <a:rPr lang="en-IE" b="1" dirty="0"/>
              <a:t>range of possibilities </a:t>
            </a:r>
            <a:r>
              <a:rPr lang="en-IE" dirty="0"/>
              <a:t>(and constraints) provided by the RSR (particularly DATE ranges and word-count)</a:t>
            </a:r>
          </a:p>
          <a:p>
            <a:r>
              <a:rPr lang="en-IE" dirty="0"/>
              <a:t>They’re going to have to “</a:t>
            </a:r>
            <a:r>
              <a:rPr lang="en-IE" i="1" dirty="0"/>
              <a:t>sit with</a:t>
            </a:r>
            <a:r>
              <a:rPr lang="en-IE" dirty="0"/>
              <a:t>” the RSR for a long time, so it needs to be a topic that will sustain their </a:t>
            </a:r>
            <a:r>
              <a:rPr lang="en-IE" b="1" dirty="0"/>
              <a:t>interest and engagement</a:t>
            </a:r>
          </a:p>
          <a:p>
            <a:r>
              <a:rPr lang="en-IE" dirty="0"/>
              <a:t>Establish clear </a:t>
            </a:r>
            <a:r>
              <a:rPr lang="en-IE" b="1" dirty="0"/>
              <a:t>criteria</a:t>
            </a:r>
            <a:r>
              <a:rPr lang="en-IE" dirty="0"/>
              <a:t> for what should underpin their choice of topic</a:t>
            </a:r>
          </a:p>
          <a:p>
            <a:pPr lvl="1"/>
            <a:r>
              <a:rPr lang="en-IE" dirty="0"/>
              <a:t>I make an “RSR Proposal” document 10% of their 5</a:t>
            </a:r>
            <a:r>
              <a:rPr lang="en-IE" baseline="30000" dirty="0"/>
              <a:t>th</a:t>
            </a:r>
            <a:r>
              <a:rPr lang="en-IE" dirty="0"/>
              <a:t> Year summer grade to help the students understand that it will have a big bearing on their final grade, even if they ultimately go on to change their topics (about half DO change their topic over the summer of 5</a:t>
            </a:r>
            <a:r>
              <a:rPr lang="en-IE" baseline="30000" dirty="0"/>
              <a:t>th</a:t>
            </a:r>
            <a:r>
              <a:rPr lang="en-IE" dirty="0"/>
              <a:t>-6</a:t>
            </a:r>
            <a:r>
              <a:rPr lang="en-IE" baseline="30000" dirty="0"/>
              <a:t>th</a:t>
            </a:r>
            <a:r>
              <a:rPr lang="en-IE" dirty="0"/>
              <a:t> year)</a:t>
            </a:r>
          </a:p>
          <a:p>
            <a:r>
              <a:rPr lang="en-IE" dirty="0"/>
              <a:t>Illustrate examples of “</a:t>
            </a:r>
            <a:r>
              <a:rPr lang="en-IE" b="1" dirty="0"/>
              <a:t>Bad Choices</a:t>
            </a:r>
            <a:r>
              <a:rPr lang="en-IE" dirty="0"/>
              <a:t>” so that they know what to avoid – this can save enormous amounts of time ‘down the line’!</a:t>
            </a:r>
          </a:p>
          <a:p>
            <a:pPr lvl="1"/>
            <a:r>
              <a:rPr lang="en-IE" dirty="0"/>
              <a:t>Sports history that only tells the events of the match – (they’re not commentators)</a:t>
            </a:r>
          </a:p>
          <a:p>
            <a:pPr lvl="1"/>
            <a:r>
              <a:rPr lang="en-IE" dirty="0"/>
              <a:t>Family history that lacks overt significance – (no, I don’t care what your granny says)</a:t>
            </a:r>
          </a:p>
          <a:p>
            <a:pPr lvl="1"/>
            <a:r>
              <a:rPr lang="en-IE" dirty="0"/>
              <a:t>Titles that are too close to the exam topics that they might have to write an essay on - particularly Case Studies or key personalities. (No marks for the same material twice…)</a:t>
            </a:r>
          </a:p>
          <a:p>
            <a:pPr lvl="1"/>
            <a:r>
              <a:rPr lang="en-IE" dirty="0"/>
              <a:t>It can be a huge advantage to ‘steer clear’ of the obvious topics – examiners might spot the mistakes!</a:t>
            </a:r>
          </a:p>
        </p:txBody>
      </p:sp>
    </p:spTree>
    <p:extLst>
      <p:ext uri="{BB962C8B-B14F-4D97-AF65-F5344CB8AC3E}">
        <p14:creationId xmlns:p14="http://schemas.microsoft.com/office/powerpoint/2010/main" val="36004330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8B295C-2FF3-2BB9-9905-65BAF846E79C}"/>
              </a:ext>
            </a:extLst>
          </p:cNvPr>
          <p:cNvSpPr>
            <a:spLocks noGrp="1"/>
          </p:cNvSpPr>
          <p:nvPr>
            <p:ph type="title"/>
          </p:nvPr>
        </p:nvSpPr>
        <p:spPr>
          <a:xfrm>
            <a:off x="511277" y="178317"/>
            <a:ext cx="11680723" cy="1325563"/>
          </a:xfrm>
        </p:spPr>
        <p:txBody>
          <a:bodyPr>
            <a:normAutofit/>
          </a:bodyPr>
          <a:lstStyle/>
          <a:p>
            <a:r>
              <a:rPr lang="en-IE" sz="4000" dirty="0"/>
              <a:t>Things an LC History teacher should be aware of:</a:t>
            </a:r>
            <a:br>
              <a:rPr lang="en-IE" sz="4000" dirty="0"/>
            </a:br>
            <a:r>
              <a:rPr lang="en-IE" sz="4000" b="1" dirty="0"/>
              <a:t>1. The Students…</a:t>
            </a:r>
          </a:p>
        </p:txBody>
      </p:sp>
      <p:sp>
        <p:nvSpPr>
          <p:cNvPr id="3" name="Content Placeholder 2">
            <a:extLst>
              <a:ext uri="{FF2B5EF4-FFF2-40B4-BE49-F238E27FC236}">
                <a16:creationId xmlns:a16="http://schemas.microsoft.com/office/drawing/2014/main" id="{6C1D605A-04AA-6B67-13C9-9AD526889468}"/>
              </a:ext>
            </a:extLst>
          </p:cNvPr>
          <p:cNvSpPr>
            <a:spLocks noGrp="1"/>
          </p:cNvSpPr>
          <p:nvPr>
            <p:ph idx="1"/>
          </p:nvPr>
        </p:nvSpPr>
        <p:spPr>
          <a:xfrm>
            <a:off x="609600" y="1622320"/>
            <a:ext cx="11021961" cy="5058701"/>
          </a:xfrm>
        </p:spPr>
        <p:txBody>
          <a:bodyPr>
            <a:normAutofit fontScale="92500" lnSpcReduction="20000"/>
          </a:bodyPr>
          <a:lstStyle/>
          <a:p>
            <a:r>
              <a:rPr lang="en-IE" dirty="0"/>
              <a:t>We all think that history is SUPER IMPORTANT, but this is </a:t>
            </a:r>
            <a:r>
              <a:rPr lang="en-IE" b="1" u="sng" dirty="0"/>
              <a:t>ONLY ONE</a:t>
            </a:r>
            <a:r>
              <a:rPr lang="en-IE" dirty="0"/>
              <a:t> of the LC Students’ projects – Depending on their subject choices, students might also be submitting Economics, Geography, Religion, Politics &amp; Society and/or Ag Science… on or around the same time as your deadline</a:t>
            </a:r>
          </a:p>
          <a:p>
            <a:r>
              <a:rPr lang="en-IE" b="1" dirty="0"/>
              <a:t>Mock exams </a:t>
            </a:r>
            <a:r>
              <a:rPr lang="en-IE" dirty="0"/>
              <a:t>won’t have been long finished as the date for final submission approaches – student burnout is a real thing…</a:t>
            </a:r>
          </a:p>
          <a:p>
            <a:r>
              <a:rPr lang="en-IE" b="1" dirty="0"/>
              <a:t>Oral exams </a:t>
            </a:r>
            <a:r>
              <a:rPr lang="en-IE" dirty="0"/>
              <a:t>and other </a:t>
            </a:r>
            <a:r>
              <a:rPr lang="en-IE" b="1" dirty="0"/>
              <a:t>practical components </a:t>
            </a:r>
            <a:r>
              <a:rPr lang="en-IE" dirty="0"/>
              <a:t>are also coming in ‘thick and fast’ around Easter</a:t>
            </a:r>
          </a:p>
          <a:p>
            <a:r>
              <a:rPr lang="en-IE" dirty="0"/>
              <a:t>If you start the RSR too early (i.e. Mid-fifth year), the students most likely haven’t developed the </a:t>
            </a:r>
            <a:r>
              <a:rPr lang="en-IE" b="1" dirty="0"/>
              <a:t>writing skills </a:t>
            </a:r>
            <a:r>
              <a:rPr lang="en-IE" dirty="0"/>
              <a:t>to get the most out of the process.</a:t>
            </a:r>
          </a:p>
          <a:p>
            <a:r>
              <a:rPr lang="en-IE" dirty="0"/>
              <a:t>If current plans go ahead to move English &amp; Irish Paper 1 to June of 5</a:t>
            </a:r>
            <a:r>
              <a:rPr lang="en-IE" baseline="30000" dirty="0"/>
              <a:t>th</a:t>
            </a:r>
            <a:r>
              <a:rPr lang="en-IE" dirty="0"/>
              <a:t> year, then there’s little chance that the students will do </a:t>
            </a:r>
            <a:r>
              <a:rPr lang="en-IE" b="1" dirty="0"/>
              <a:t>meaningful</a:t>
            </a:r>
            <a:r>
              <a:rPr lang="en-IE" dirty="0"/>
              <a:t> work on any projects in May of 5</a:t>
            </a:r>
            <a:r>
              <a:rPr lang="en-IE" baseline="30000" dirty="0"/>
              <a:t>th</a:t>
            </a:r>
            <a:r>
              <a:rPr lang="en-IE" dirty="0"/>
              <a:t> year. I may be wrong about this…</a:t>
            </a:r>
          </a:p>
          <a:p>
            <a:r>
              <a:rPr lang="en-IE" dirty="0"/>
              <a:t>Where possible, students should use </a:t>
            </a:r>
            <a:r>
              <a:rPr lang="en-IE" b="1" dirty="0"/>
              <a:t>MS Word/Google Docs </a:t>
            </a:r>
            <a:r>
              <a:rPr lang="en-IE" dirty="0"/>
              <a:t>to draft and submit their work. This makes editing drafts an order of magnitude easier…</a:t>
            </a:r>
          </a:p>
        </p:txBody>
      </p:sp>
    </p:spTree>
    <p:extLst>
      <p:ext uri="{BB962C8B-B14F-4D97-AF65-F5344CB8AC3E}">
        <p14:creationId xmlns:p14="http://schemas.microsoft.com/office/powerpoint/2010/main" val="29389641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317AB-47A1-9810-67A2-2961DA6245CB}"/>
              </a:ext>
            </a:extLst>
          </p:cNvPr>
          <p:cNvSpPr>
            <a:spLocks noGrp="1"/>
          </p:cNvSpPr>
          <p:nvPr>
            <p:ph type="title"/>
          </p:nvPr>
        </p:nvSpPr>
        <p:spPr>
          <a:xfrm>
            <a:off x="838199" y="114753"/>
            <a:ext cx="10935929" cy="1325563"/>
          </a:xfrm>
        </p:spPr>
        <p:txBody>
          <a:bodyPr>
            <a:normAutofit fontScale="90000"/>
          </a:bodyPr>
          <a:lstStyle/>
          <a:p>
            <a:r>
              <a:rPr lang="en-IE" sz="4400" dirty="0"/>
              <a:t>Things an LC History teacher should be aware of:</a:t>
            </a:r>
            <a:br>
              <a:rPr lang="en-IE" sz="4400" dirty="0"/>
            </a:br>
            <a:r>
              <a:rPr lang="en-IE" sz="4400" b="1" dirty="0"/>
              <a:t>2. The Teachers…</a:t>
            </a:r>
            <a:endParaRPr lang="en-IE" b="1" dirty="0"/>
          </a:p>
        </p:txBody>
      </p:sp>
      <p:sp>
        <p:nvSpPr>
          <p:cNvPr id="3" name="Content Placeholder 2">
            <a:extLst>
              <a:ext uri="{FF2B5EF4-FFF2-40B4-BE49-F238E27FC236}">
                <a16:creationId xmlns:a16="http://schemas.microsoft.com/office/drawing/2014/main" id="{771F6CEC-9443-E040-17E7-56F0319D996D}"/>
              </a:ext>
            </a:extLst>
          </p:cNvPr>
          <p:cNvSpPr>
            <a:spLocks noGrp="1"/>
          </p:cNvSpPr>
          <p:nvPr>
            <p:ph idx="1"/>
          </p:nvPr>
        </p:nvSpPr>
        <p:spPr>
          <a:xfrm>
            <a:off x="838200" y="1491341"/>
            <a:ext cx="10660626" cy="5181147"/>
          </a:xfrm>
        </p:spPr>
        <p:txBody>
          <a:bodyPr>
            <a:normAutofit fontScale="92500" lnSpcReduction="10000"/>
          </a:bodyPr>
          <a:lstStyle/>
          <a:p>
            <a:r>
              <a:rPr lang="en-IE" dirty="0"/>
              <a:t>Because this is the most “</a:t>
            </a:r>
            <a:r>
              <a:rPr lang="en-IE" b="1" dirty="0"/>
              <a:t>high tariff</a:t>
            </a:r>
            <a:r>
              <a:rPr lang="en-IE" dirty="0"/>
              <a:t>” aspects of anything the students do in class, you need to place it at the centre of your planning process.</a:t>
            </a:r>
          </a:p>
          <a:p>
            <a:r>
              <a:rPr lang="en-IE" dirty="0"/>
              <a:t>You may also have 2</a:t>
            </a:r>
            <a:r>
              <a:rPr lang="en-IE" baseline="30000" dirty="0"/>
              <a:t>nd</a:t>
            </a:r>
            <a:r>
              <a:rPr lang="en-IE" dirty="0"/>
              <a:t> and/or 3</a:t>
            </a:r>
            <a:r>
              <a:rPr lang="en-IE" baseline="30000" dirty="0"/>
              <a:t>rd</a:t>
            </a:r>
            <a:r>
              <a:rPr lang="en-IE" dirty="0"/>
              <a:t> Year </a:t>
            </a:r>
            <a:r>
              <a:rPr lang="en-IE" b="1" dirty="0"/>
              <a:t>CBAs</a:t>
            </a:r>
            <a:r>
              <a:rPr lang="en-IE" dirty="0"/>
              <a:t> to work on at that time. Your time is a precious resource too, don’t forget!</a:t>
            </a:r>
          </a:p>
          <a:p>
            <a:r>
              <a:rPr lang="en-IE" dirty="0"/>
              <a:t>It takes </a:t>
            </a:r>
            <a:r>
              <a:rPr lang="en-IE" b="1" dirty="0"/>
              <a:t>considerable time </a:t>
            </a:r>
            <a:r>
              <a:rPr lang="en-IE" dirty="0"/>
              <a:t>to give due feedback on single project. You need to manage your </a:t>
            </a:r>
            <a:r>
              <a:rPr lang="en-IE" b="1" dirty="0"/>
              <a:t>workload</a:t>
            </a:r>
            <a:r>
              <a:rPr lang="en-IE" dirty="0"/>
              <a:t>! I can only effectively do 2 RSRs a night – and that’s if I have nothing else to do that night!</a:t>
            </a:r>
          </a:p>
          <a:p>
            <a:r>
              <a:rPr lang="en-IE" sz="3900" b="1" dirty="0"/>
              <a:t>Life keeps happening </a:t>
            </a:r>
            <a:r>
              <a:rPr lang="en-IE" dirty="0"/>
              <a:t>for both students and teachers while the RSR deadline approaches</a:t>
            </a:r>
          </a:p>
          <a:p>
            <a:r>
              <a:rPr lang="en-IE" u="sng" dirty="0"/>
              <a:t>The Result</a:t>
            </a:r>
            <a:r>
              <a:rPr lang="en-IE" dirty="0"/>
              <a:t>:- you need to plan for </a:t>
            </a:r>
            <a:r>
              <a:rPr lang="en-IE" b="1" dirty="0"/>
              <a:t>contingencies</a:t>
            </a:r>
            <a:r>
              <a:rPr lang="en-IE" dirty="0"/>
              <a:t> in your overall approach to the RSR, otherwise you WILL run into difficulties… I have MANY, MANY, MANY, MANY times… </a:t>
            </a:r>
            <a:r>
              <a:rPr lang="en-IE" b="1" dirty="0"/>
              <a:t>Don’t expect yourself of your students to be perfect </a:t>
            </a:r>
            <a:r>
              <a:rPr lang="en-IE" dirty="0"/>
              <a:t>at this. (You should see how disorganised, hair-brained, and full of self-doubt that most PhD students are… seriously!)</a:t>
            </a:r>
          </a:p>
          <a:p>
            <a:endParaRPr lang="en-IE" dirty="0"/>
          </a:p>
        </p:txBody>
      </p:sp>
    </p:spTree>
    <p:extLst>
      <p:ext uri="{BB962C8B-B14F-4D97-AF65-F5344CB8AC3E}">
        <p14:creationId xmlns:p14="http://schemas.microsoft.com/office/powerpoint/2010/main" val="31943115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AE4C52-4CEA-7554-7830-908A39920381}"/>
              </a:ext>
            </a:extLst>
          </p:cNvPr>
          <p:cNvSpPr>
            <a:spLocks noGrp="1"/>
          </p:cNvSpPr>
          <p:nvPr>
            <p:ph type="title"/>
          </p:nvPr>
        </p:nvSpPr>
        <p:spPr>
          <a:xfrm>
            <a:off x="255814" y="365125"/>
            <a:ext cx="11669486" cy="1325563"/>
          </a:xfrm>
        </p:spPr>
        <p:txBody>
          <a:bodyPr>
            <a:normAutofit fontScale="90000"/>
          </a:bodyPr>
          <a:lstStyle/>
          <a:p>
            <a:pPr algn="ctr"/>
            <a:r>
              <a:rPr lang="en-IE" b="1" i="1" dirty="0"/>
              <a:t>“Sometime a bad decision is better than no decision…” </a:t>
            </a:r>
            <a:br>
              <a:rPr lang="en-IE" dirty="0"/>
            </a:br>
            <a:r>
              <a:rPr lang="en-IE" dirty="0"/>
              <a:t>To come to some kind of provisional choice ask some or all of the following questions…</a:t>
            </a:r>
          </a:p>
        </p:txBody>
      </p:sp>
      <p:sp>
        <p:nvSpPr>
          <p:cNvPr id="3" name="Content Placeholder 2">
            <a:extLst>
              <a:ext uri="{FF2B5EF4-FFF2-40B4-BE49-F238E27FC236}">
                <a16:creationId xmlns:a16="http://schemas.microsoft.com/office/drawing/2014/main" id="{A3E1B2D1-BB18-8FCF-CD7B-6EB3DC9BF05D}"/>
              </a:ext>
            </a:extLst>
          </p:cNvPr>
          <p:cNvSpPr>
            <a:spLocks noGrp="1"/>
          </p:cNvSpPr>
          <p:nvPr>
            <p:ph sz="half" idx="1"/>
          </p:nvPr>
        </p:nvSpPr>
        <p:spPr>
          <a:xfrm>
            <a:off x="723900" y="2016129"/>
            <a:ext cx="5295900" cy="4716689"/>
          </a:xfrm>
        </p:spPr>
        <p:txBody>
          <a:bodyPr>
            <a:normAutofit fontScale="77500" lnSpcReduction="20000"/>
          </a:bodyPr>
          <a:lstStyle/>
          <a:p>
            <a:pPr marL="0" indent="0" algn="ctr">
              <a:buNone/>
            </a:pPr>
            <a:r>
              <a:rPr lang="en-IE" b="1" u="sng" dirty="0"/>
              <a:t>Academic Focus</a:t>
            </a:r>
          </a:p>
          <a:p>
            <a:r>
              <a:rPr lang="en-IE" dirty="0"/>
              <a:t>What other subjects are you studying?</a:t>
            </a:r>
          </a:p>
          <a:p>
            <a:r>
              <a:rPr lang="en-IE" dirty="0"/>
              <a:t>What parts of the LC courses in those subjects are you most interested in?</a:t>
            </a:r>
          </a:p>
          <a:p>
            <a:r>
              <a:rPr lang="en-IE" dirty="0"/>
              <a:t>Have you selected your 1</a:t>
            </a:r>
            <a:r>
              <a:rPr lang="en-IE" baseline="30000" dirty="0"/>
              <a:t>st</a:t>
            </a:r>
            <a:r>
              <a:rPr lang="en-IE" dirty="0"/>
              <a:t>, 2</a:t>
            </a:r>
            <a:r>
              <a:rPr lang="en-IE" baseline="30000" dirty="0"/>
              <a:t>nd</a:t>
            </a:r>
            <a:r>
              <a:rPr lang="en-IE" dirty="0"/>
              <a:t>, 3</a:t>
            </a:r>
            <a:r>
              <a:rPr lang="en-IE" baseline="30000" dirty="0"/>
              <a:t>rd</a:t>
            </a:r>
            <a:r>
              <a:rPr lang="en-IE" dirty="0"/>
              <a:t>, CAO choices? Could we dig into the history of those disciplines a little (Medical History, Architectural History, Economic History, Agricultural History, etc…)</a:t>
            </a:r>
          </a:p>
          <a:p>
            <a:r>
              <a:rPr lang="en-IE" dirty="0"/>
              <a:t>What are your academic strengths and weaknesses? Play to your strengths (obvs!)</a:t>
            </a:r>
          </a:p>
          <a:p>
            <a:r>
              <a:rPr lang="en-IE" dirty="0"/>
              <a:t>Is there a topic you’re covering in another subject/project you want to develop further here the (‘two birds/one stone approach’!)</a:t>
            </a:r>
          </a:p>
        </p:txBody>
      </p:sp>
      <p:sp>
        <p:nvSpPr>
          <p:cNvPr id="4" name="Content Placeholder 3">
            <a:extLst>
              <a:ext uri="{FF2B5EF4-FFF2-40B4-BE49-F238E27FC236}">
                <a16:creationId xmlns:a16="http://schemas.microsoft.com/office/drawing/2014/main" id="{7ED5250D-DF17-5D41-CF1B-D25AA53FF7C3}"/>
              </a:ext>
            </a:extLst>
          </p:cNvPr>
          <p:cNvSpPr>
            <a:spLocks noGrp="1"/>
          </p:cNvSpPr>
          <p:nvPr>
            <p:ph sz="half" idx="2"/>
          </p:nvPr>
        </p:nvSpPr>
        <p:spPr>
          <a:xfrm>
            <a:off x="6172200" y="2016129"/>
            <a:ext cx="5181600" cy="4716689"/>
          </a:xfrm>
        </p:spPr>
        <p:txBody>
          <a:bodyPr>
            <a:normAutofit fontScale="77500" lnSpcReduction="20000"/>
          </a:bodyPr>
          <a:lstStyle/>
          <a:p>
            <a:pPr marL="0" indent="0" algn="ctr">
              <a:buNone/>
            </a:pPr>
            <a:r>
              <a:rPr lang="en-IE" b="1" u="sng" dirty="0"/>
              <a:t>Personal Focus</a:t>
            </a:r>
          </a:p>
          <a:p>
            <a:r>
              <a:rPr lang="en-IE" dirty="0"/>
              <a:t>Do you have a </a:t>
            </a:r>
            <a:r>
              <a:rPr lang="en-IE" b="1" dirty="0"/>
              <a:t>family member</a:t>
            </a:r>
            <a:r>
              <a:rPr lang="en-IE" dirty="0"/>
              <a:t> or ancestor who was involved in an historic event that you’d be particularly interested in researching?</a:t>
            </a:r>
          </a:p>
          <a:p>
            <a:r>
              <a:rPr lang="en-IE" dirty="0"/>
              <a:t>Do you have a favour </a:t>
            </a:r>
            <a:r>
              <a:rPr lang="en-IE" b="1" dirty="0"/>
              <a:t>film/novel/play </a:t>
            </a:r>
            <a:r>
              <a:rPr lang="en-IE" dirty="0"/>
              <a:t>whose context you’d want to find out more about?</a:t>
            </a:r>
          </a:p>
          <a:p>
            <a:r>
              <a:rPr lang="en-IE" dirty="0"/>
              <a:t>What are your past-times? Are their moments of broader significance in that area that you’d want to pursue?</a:t>
            </a:r>
          </a:p>
          <a:p>
            <a:r>
              <a:rPr lang="en-IE" dirty="0"/>
              <a:t>Is there anything a ‘</a:t>
            </a:r>
            <a:r>
              <a:rPr lang="en-IE" b="1" dirty="0"/>
              <a:t>bit random</a:t>
            </a:r>
            <a:r>
              <a:rPr lang="en-IE" dirty="0"/>
              <a:t>’ that you’re just personally intrigued by?</a:t>
            </a:r>
          </a:p>
          <a:p>
            <a:r>
              <a:rPr lang="en-IE" dirty="0"/>
              <a:t>If you’re really struggling do you want me to be more active in choosing a topic for you? What might I meaningfully suggest?</a:t>
            </a:r>
          </a:p>
        </p:txBody>
      </p:sp>
    </p:spTree>
    <p:extLst>
      <p:ext uri="{BB962C8B-B14F-4D97-AF65-F5344CB8AC3E}">
        <p14:creationId xmlns:p14="http://schemas.microsoft.com/office/powerpoint/2010/main" val="19632075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E0692-B8DC-91AD-0815-95DF62F1B098}"/>
              </a:ext>
            </a:extLst>
          </p:cNvPr>
          <p:cNvSpPr>
            <a:spLocks noGrp="1"/>
          </p:cNvSpPr>
          <p:nvPr>
            <p:ph type="title"/>
          </p:nvPr>
        </p:nvSpPr>
        <p:spPr>
          <a:xfrm>
            <a:off x="838200" y="169181"/>
            <a:ext cx="10515600" cy="962933"/>
          </a:xfrm>
        </p:spPr>
        <p:txBody>
          <a:bodyPr>
            <a:normAutofit fontScale="90000"/>
          </a:bodyPr>
          <a:lstStyle/>
          <a:p>
            <a:r>
              <a:rPr lang="en-IE" sz="4000" b="1" u="sng" dirty="0"/>
              <a:t>Pastoral Issues </a:t>
            </a:r>
            <a:r>
              <a:rPr lang="en-IE" sz="4000" dirty="0"/>
              <a:t>– More common for an English teacher, but not unusual for LC History…</a:t>
            </a:r>
          </a:p>
        </p:txBody>
      </p:sp>
      <p:sp>
        <p:nvSpPr>
          <p:cNvPr id="3" name="Content Placeholder 2">
            <a:extLst>
              <a:ext uri="{FF2B5EF4-FFF2-40B4-BE49-F238E27FC236}">
                <a16:creationId xmlns:a16="http://schemas.microsoft.com/office/drawing/2014/main" id="{B59C6853-546C-8342-9004-7AADDE391019}"/>
              </a:ext>
            </a:extLst>
          </p:cNvPr>
          <p:cNvSpPr>
            <a:spLocks noGrp="1"/>
          </p:cNvSpPr>
          <p:nvPr>
            <p:ph idx="1"/>
          </p:nvPr>
        </p:nvSpPr>
        <p:spPr>
          <a:xfrm>
            <a:off x="527957" y="1349829"/>
            <a:ext cx="11241256" cy="5508171"/>
          </a:xfrm>
        </p:spPr>
        <p:txBody>
          <a:bodyPr>
            <a:normAutofit fontScale="85000" lnSpcReduction="10000"/>
          </a:bodyPr>
          <a:lstStyle/>
          <a:p>
            <a:r>
              <a:rPr lang="en-IE" sz="2400" dirty="0"/>
              <a:t>By choosing a particular topic, sometime students may be trying to implicitly communicate with their “</a:t>
            </a:r>
            <a:r>
              <a:rPr lang="en-IE" sz="2400" b="1" dirty="0"/>
              <a:t>one good adult</a:t>
            </a:r>
            <a:r>
              <a:rPr lang="en-IE" sz="2400" dirty="0"/>
              <a:t>”…</a:t>
            </a:r>
          </a:p>
          <a:p>
            <a:r>
              <a:rPr lang="en-IE" sz="2400" dirty="0"/>
              <a:t>I’ve had a student choose the 1969 “</a:t>
            </a:r>
            <a:r>
              <a:rPr lang="en-IE" sz="2400" b="1" dirty="0"/>
              <a:t>Stonewall</a:t>
            </a:r>
            <a:r>
              <a:rPr lang="en-IE" sz="2400" dirty="0"/>
              <a:t>” riots as a way to come out as gay. They didn’t want me to tell their parents their choice of topic (ultimately, they changed the topic to avoid that conversation), another chose the Nazi’s use of the “pink triangle”…</a:t>
            </a:r>
          </a:p>
          <a:p>
            <a:r>
              <a:rPr lang="en-IE" sz="2400" dirty="0"/>
              <a:t>I’ve also had a student who wanted to complete an RSR on Albert Cashier, a </a:t>
            </a:r>
            <a:r>
              <a:rPr lang="en-IE" sz="2400" b="1" dirty="0"/>
              <a:t>transgender</a:t>
            </a:r>
            <a:r>
              <a:rPr lang="en-IE" sz="2400" dirty="0"/>
              <a:t> Irish emigrant who served in the US Civil War. It led to a conversation that had a deep resonance for the student…</a:t>
            </a:r>
          </a:p>
          <a:p>
            <a:r>
              <a:rPr lang="en-IE" sz="2400" b="1" dirty="0"/>
              <a:t>Minority representation</a:t>
            </a:r>
            <a:r>
              <a:rPr lang="en-IE" sz="2400" dirty="0"/>
              <a:t>. We still have a very Euro-centric and male-centric course. If you have minority groups in your class, this might be the one time that have an opportunity to undertake meaningful study of that background. Give them a voice and </a:t>
            </a:r>
            <a:r>
              <a:rPr lang="en-IE" sz="2400" b="1" dirty="0"/>
              <a:t>agency</a:t>
            </a:r>
            <a:r>
              <a:rPr lang="en-IE" sz="2400" dirty="0"/>
              <a:t> in your class.</a:t>
            </a:r>
          </a:p>
          <a:p>
            <a:r>
              <a:rPr lang="en-IE" sz="2400" dirty="0"/>
              <a:t>Be wary of your own interests! Sometime a student who might want to study something else might choose a topic dear to your heart because they want to please you – maybe something you mentioned off-hand in class many months previous. Don’t let your ego and the </a:t>
            </a:r>
            <a:r>
              <a:rPr lang="en-IE" sz="2400" b="1" dirty="0"/>
              <a:t>flattery</a:t>
            </a:r>
            <a:r>
              <a:rPr lang="en-IE" sz="2400" dirty="0"/>
              <a:t> deter students from what they are really interested in…</a:t>
            </a:r>
          </a:p>
          <a:p>
            <a:r>
              <a:rPr lang="en-IE" sz="2400" dirty="0"/>
              <a:t>Your ear should always be attuned to pastoral issues in the class!</a:t>
            </a:r>
          </a:p>
          <a:p>
            <a:r>
              <a:rPr lang="en-IE" sz="2400" dirty="0"/>
              <a:t>Students genuinely appreciate when you concede that you don’t know everything and are </a:t>
            </a:r>
            <a:r>
              <a:rPr lang="en-IE" sz="2400" b="1" dirty="0"/>
              <a:t>looking forward to learning from the expertise and knowledge that they’ll be communicating to you </a:t>
            </a:r>
            <a:r>
              <a:rPr lang="en-IE" sz="2400" dirty="0"/>
              <a:t>during the process ahead. Approach students with a sense of humility and intellectual generosity.</a:t>
            </a:r>
          </a:p>
        </p:txBody>
      </p:sp>
    </p:spTree>
    <p:extLst>
      <p:ext uri="{BB962C8B-B14F-4D97-AF65-F5344CB8AC3E}">
        <p14:creationId xmlns:p14="http://schemas.microsoft.com/office/powerpoint/2010/main" val="34477264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1BFDBC-1577-34AE-F747-D1571C03DB01}"/>
              </a:ext>
            </a:extLst>
          </p:cNvPr>
          <p:cNvSpPr>
            <a:spLocks noGrp="1"/>
          </p:cNvSpPr>
          <p:nvPr>
            <p:ph type="title"/>
          </p:nvPr>
        </p:nvSpPr>
        <p:spPr>
          <a:xfrm>
            <a:off x="838200" y="104749"/>
            <a:ext cx="10515600" cy="1325563"/>
          </a:xfrm>
        </p:spPr>
        <p:txBody>
          <a:bodyPr>
            <a:normAutofit/>
          </a:bodyPr>
          <a:lstStyle/>
          <a:p>
            <a:pPr algn="ctr"/>
            <a:r>
              <a:rPr lang="en-IE" sz="4000" b="1" u="sng" dirty="0"/>
              <a:t>A Provisional Timelines </a:t>
            </a:r>
            <a:br>
              <a:rPr lang="en-IE" dirty="0"/>
            </a:br>
            <a:r>
              <a:rPr lang="en-IE" sz="2800" dirty="0"/>
              <a:t>Make sure the students know where they stand!</a:t>
            </a:r>
            <a:endParaRPr lang="en-IE" dirty="0"/>
          </a:p>
        </p:txBody>
      </p:sp>
      <p:pic>
        <p:nvPicPr>
          <p:cNvPr id="11" name="Content Placeholder 10">
            <a:extLst>
              <a:ext uri="{FF2B5EF4-FFF2-40B4-BE49-F238E27FC236}">
                <a16:creationId xmlns:a16="http://schemas.microsoft.com/office/drawing/2014/main" id="{5D634626-EE16-3F73-0A08-3295616C0719}"/>
              </a:ext>
            </a:extLst>
          </p:cNvPr>
          <p:cNvPicPr>
            <a:picLocks noGrp="1" noChangeAspect="1"/>
          </p:cNvPicPr>
          <p:nvPr>
            <p:ph sz="half" idx="1"/>
          </p:nvPr>
        </p:nvPicPr>
        <p:blipFill>
          <a:blip r:embed="rId2"/>
          <a:stretch>
            <a:fillRect/>
          </a:stretch>
        </p:blipFill>
        <p:spPr>
          <a:xfrm>
            <a:off x="204019" y="1372000"/>
            <a:ext cx="5115233" cy="5395226"/>
          </a:xfrm>
          <a:prstGeom prst="rect">
            <a:avLst/>
          </a:prstGeom>
          <a:ln>
            <a:noFill/>
          </a:ln>
          <a:effectLst>
            <a:outerShdw blurRad="190500" algn="tl" rotWithShape="0">
              <a:srgbClr val="000000">
                <a:alpha val="70000"/>
              </a:srgbClr>
            </a:outerShdw>
          </a:effectLst>
        </p:spPr>
      </p:pic>
      <p:sp>
        <p:nvSpPr>
          <p:cNvPr id="12" name="Content Placeholder 11">
            <a:extLst>
              <a:ext uri="{FF2B5EF4-FFF2-40B4-BE49-F238E27FC236}">
                <a16:creationId xmlns:a16="http://schemas.microsoft.com/office/drawing/2014/main" id="{04D9B503-DC80-A0ED-643E-6F787690C18C}"/>
              </a:ext>
            </a:extLst>
          </p:cNvPr>
          <p:cNvSpPr>
            <a:spLocks noGrp="1"/>
          </p:cNvSpPr>
          <p:nvPr>
            <p:ph sz="half" idx="2"/>
          </p:nvPr>
        </p:nvSpPr>
        <p:spPr>
          <a:xfrm>
            <a:off x="6172199" y="1448202"/>
            <a:ext cx="5815781" cy="5284613"/>
          </a:xfrm>
        </p:spPr>
        <p:txBody>
          <a:bodyPr>
            <a:normAutofit fontScale="92500" lnSpcReduction="20000"/>
          </a:bodyPr>
          <a:lstStyle/>
          <a:p>
            <a:r>
              <a:rPr lang="en-IE" dirty="0"/>
              <a:t>This can only serve as a guideline, needing to be adapted every cycle and probably will be re-adjusted during the year too!</a:t>
            </a:r>
          </a:p>
          <a:p>
            <a:endParaRPr lang="en-IE" sz="1400" dirty="0"/>
          </a:p>
          <a:p>
            <a:endParaRPr lang="en-IE" sz="1400" dirty="0"/>
          </a:p>
          <a:p>
            <a:r>
              <a:rPr lang="en-IE" dirty="0"/>
              <a:t>Year to year, this will obviously vary, depending on issues such as your school’s…</a:t>
            </a:r>
          </a:p>
          <a:p>
            <a:pPr lvl="1"/>
            <a:r>
              <a:rPr lang="en-IE" dirty="0"/>
              <a:t>Start date</a:t>
            </a:r>
          </a:p>
          <a:p>
            <a:pPr lvl="1"/>
            <a:r>
              <a:rPr lang="en-IE" dirty="0"/>
              <a:t>Mid-term dates</a:t>
            </a:r>
          </a:p>
          <a:p>
            <a:pPr lvl="1"/>
            <a:r>
              <a:rPr lang="en-IE" dirty="0"/>
              <a:t>Scheduling of your Christmas/ Mock exams</a:t>
            </a:r>
          </a:p>
          <a:p>
            <a:pPr lvl="1"/>
            <a:r>
              <a:rPr lang="en-IE" dirty="0"/>
              <a:t>Dates for orals/other projects/ significant school dates</a:t>
            </a:r>
          </a:p>
          <a:p>
            <a:pPr lvl="1"/>
            <a:r>
              <a:rPr lang="en-IE" dirty="0"/>
              <a:t>Do you need to make a comment on the process for a Parent-Teacher meeting? If so, plan for that in advance – and let the students know you’re doing that!</a:t>
            </a:r>
          </a:p>
          <a:p>
            <a:pPr lvl="1"/>
            <a:endParaRPr lang="en-IE" dirty="0"/>
          </a:p>
        </p:txBody>
      </p:sp>
    </p:spTree>
    <p:extLst>
      <p:ext uri="{BB962C8B-B14F-4D97-AF65-F5344CB8AC3E}">
        <p14:creationId xmlns:p14="http://schemas.microsoft.com/office/powerpoint/2010/main" val="21503222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DFF902B-5C8A-5187-2945-E1BA835722A8}"/>
              </a:ext>
            </a:extLst>
          </p:cNvPr>
          <p:cNvSpPr>
            <a:spLocks noGrp="1"/>
          </p:cNvSpPr>
          <p:nvPr>
            <p:ph type="title"/>
          </p:nvPr>
        </p:nvSpPr>
        <p:spPr>
          <a:xfrm>
            <a:off x="481781" y="124235"/>
            <a:ext cx="11071122" cy="991551"/>
          </a:xfrm>
        </p:spPr>
        <p:txBody>
          <a:bodyPr/>
          <a:lstStyle/>
          <a:p>
            <a:r>
              <a:rPr lang="en-IE" dirty="0"/>
              <a:t>Some issues to consider with the </a:t>
            </a:r>
            <a:r>
              <a:rPr lang="en-IE" b="1" u="sng" dirty="0"/>
              <a:t>OUTLINE PLAN</a:t>
            </a:r>
          </a:p>
        </p:txBody>
      </p:sp>
      <p:sp>
        <p:nvSpPr>
          <p:cNvPr id="6" name="Content Placeholder 5">
            <a:extLst>
              <a:ext uri="{FF2B5EF4-FFF2-40B4-BE49-F238E27FC236}">
                <a16:creationId xmlns:a16="http://schemas.microsoft.com/office/drawing/2014/main" id="{DC8E2CC9-B18E-A470-F07A-53577D7280C7}"/>
              </a:ext>
            </a:extLst>
          </p:cNvPr>
          <p:cNvSpPr>
            <a:spLocks noGrp="1"/>
          </p:cNvSpPr>
          <p:nvPr>
            <p:ph sz="half" idx="1"/>
          </p:nvPr>
        </p:nvSpPr>
        <p:spPr>
          <a:xfrm>
            <a:off x="118580" y="1690688"/>
            <a:ext cx="5834851" cy="5088654"/>
          </a:xfrm>
        </p:spPr>
        <p:txBody>
          <a:bodyPr>
            <a:normAutofit fontScale="77500" lnSpcReduction="20000"/>
          </a:bodyPr>
          <a:lstStyle/>
          <a:p>
            <a:r>
              <a:rPr lang="en-IE" dirty="0"/>
              <a:t>Here’s what the SEC Marking Scheme says…</a:t>
            </a:r>
          </a:p>
          <a:p>
            <a:endParaRPr lang="en-IE" dirty="0"/>
          </a:p>
          <a:p>
            <a:endParaRPr lang="en-IE" dirty="0"/>
          </a:p>
          <a:p>
            <a:endParaRPr lang="en-IE" dirty="0"/>
          </a:p>
          <a:p>
            <a:endParaRPr lang="en-IE" dirty="0"/>
          </a:p>
          <a:p>
            <a:endParaRPr lang="en-IE" dirty="0"/>
          </a:p>
          <a:p>
            <a:endParaRPr lang="en-IE" dirty="0"/>
          </a:p>
          <a:p>
            <a:endParaRPr lang="en-IE" dirty="0"/>
          </a:p>
          <a:p>
            <a:endParaRPr lang="en-IE" dirty="0"/>
          </a:p>
          <a:p>
            <a:endParaRPr lang="en-IE" dirty="0"/>
          </a:p>
          <a:p>
            <a:endParaRPr lang="en-IE" sz="1200" dirty="0"/>
          </a:p>
          <a:p>
            <a:r>
              <a:rPr lang="en-IE" dirty="0"/>
              <a:t>Don’t forget the SUB-HEADINGS to make the examiner’s life a little easier!</a:t>
            </a:r>
          </a:p>
        </p:txBody>
      </p:sp>
      <p:sp>
        <p:nvSpPr>
          <p:cNvPr id="4" name="Content Placeholder 3">
            <a:extLst>
              <a:ext uri="{FF2B5EF4-FFF2-40B4-BE49-F238E27FC236}">
                <a16:creationId xmlns:a16="http://schemas.microsoft.com/office/drawing/2014/main" id="{CB4E9F57-FDE6-1144-BD6B-0FF359058253}"/>
              </a:ext>
            </a:extLst>
          </p:cNvPr>
          <p:cNvSpPr>
            <a:spLocks noGrp="1"/>
          </p:cNvSpPr>
          <p:nvPr>
            <p:ph sz="half" idx="2"/>
          </p:nvPr>
        </p:nvSpPr>
        <p:spPr>
          <a:xfrm>
            <a:off x="6739418" y="1246414"/>
            <a:ext cx="5334002" cy="5487351"/>
          </a:xfrm>
        </p:spPr>
        <p:txBody>
          <a:bodyPr>
            <a:normAutofit fontScale="77500" lnSpcReduction="20000"/>
          </a:bodyPr>
          <a:lstStyle/>
          <a:p>
            <a:r>
              <a:rPr lang="en-IE" b="1" u="sng" dirty="0"/>
              <a:t>D &amp; J</a:t>
            </a:r>
            <a:r>
              <a:rPr lang="en-IE" b="1" dirty="0"/>
              <a:t>: </a:t>
            </a:r>
            <a:r>
              <a:rPr lang="en-IE" dirty="0"/>
              <a:t>– Not a rehashing of the title, but an explanation of the limits of the subject. 1-2 sentence to clarify “scope”</a:t>
            </a:r>
          </a:p>
          <a:p>
            <a:pPr lvl="1"/>
            <a:r>
              <a:rPr lang="en-IE" dirty="0"/>
              <a:t>“</a:t>
            </a:r>
            <a:r>
              <a:rPr lang="en-IE" b="1" i="1" dirty="0"/>
              <a:t>This is historically significant because</a:t>
            </a:r>
            <a:r>
              <a:rPr lang="en-IE" dirty="0"/>
              <a:t>…” </a:t>
            </a:r>
          </a:p>
          <a:p>
            <a:pPr lvl="1"/>
            <a:r>
              <a:rPr lang="en-IE" dirty="0"/>
              <a:t>If they can’t answer this question (explicitly or implicitly) they haven’t properly justified their choice.</a:t>
            </a:r>
          </a:p>
          <a:p>
            <a:r>
              <a:rPr lang="en-IE" b="1" u="sng" dirty="0"/>
              <a:t>Aims</a:t>
            </a:r>
            <a:r>
              <a:rPr lang="en-IE" dirty="0"/>
              <a:t>: Identify THREE aims – for a more coherent structure, rank in terms of priority. </a:t>
            </a:r>
          </a:p>
          <a:p>
            <a:pPr lvl="1"/>
            <a:r>
              <a:rPr lang="en-IE" dirty="0"/>
              <a:t>“</a:t>
            </a:r>
            <a:r>
              <a:rPr lang="en-IE" b="1" i="1" dirty="0"/>
              <a:t>My primary aim is… My secondary aim is</a:t>
            </a:r>
            <a:r>
              <a:rPr lang="en-IE" dirty="0"/>
              <a:t>…”</a:t>
            </a:r>
          </a:p>
          <a:p>
            <a:r>
              <a:rPr lang="en-IE" u="sng" dirty="0"/>
              <a:t>Approach</a:t>
            </a:r>
            <a:r>
              <a:rPr lang="en-IE" dirty="0"/>
              <a:t>: Equivalent to a ‘methodology’ section in other historical writing. </a:t>
            </a:r>
          </a:p>
          <a:p>
            <a:pPr lvl="1"/>
            <a:r>
              <a:rPr lang="en-IE" dirty="0"/>
              <a:t>“</a:t>
            </a:r>
            <a:r>
              <a:rPr lang="en-IE" b="1" i="1" dirty="0"/>
              <a:t>To achieve these aims I will</a:t>
            </a:r>
            <a:r>
              <a:rPr lang="en-IE" dirty="0"/>
              <a:t>…” </a:t>
            </a:r>
          </a:p>
          <a:p>
            <a:r>
              <a:rPr lang="en-IE" b="1" u="sng" dirty="0"/>
              <a:t>Avoid overly generic writing</a:t>
            </a:r>
            <a:r>
              <a:rPr lang="en-IE" dirty="0"/>
              <a:t>. Address methodological issues that will be salient to the topic chosen and the sources you have at your disposal.</a:t>
            </a:r>
          </a:p>
          <a:p>
            <a:r>
              <a:rPr lang="en-IE" dirty="0"/>
              <a:t>Remember, no red pen for sub-headings – it won’t scan properly!</a:t>
            </a:r>
          </a:p>
          <a:p>
            <a:endParaRPr lang="en-IE" dirty="0"/>
          </a:p>
        </p:txBody>
      </p:sp>
      <p:pic>
        <p:nvPicPr>
          <p:cNvPr id="3" name="Picture 2">
            <a:extLst>
              <a:ext uri="{FF2B5EF4-FFF2-40B4-BE49-F238E27FC236}">
                <a16:creationId xmlns:a16="http://schemas.microsoft.com/office/drawing/2014/main" id="{3CDFD349-4DEA-3518-6A49-FB3051AAF96F}"/>
              </a:ext>
            </a:extLst>
          </p:cNvPr>
          <p:cNvPicPr>
            <a:picLocks noChangeAspect="1"/>
          </p:cNvPicPr>
          <p:nvPr/>
        </p:nvPicPr>
        <p:blipFill>
          <a:blip r:embed="rId2"/>
          <a:stretch>
            <a:fillRect/>
          </a:stretch>
        </p:blipFill>
        <p:spPr>
          <a:xfrm>
            <a:off x="145795" y="2131190"/>
            <a:ext cx="6420464" cy="321023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2220918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48B14-3E18-BA73-A053-E683CAD8C45A}"/>
              </a:ext>
            </a:extLst>
          </p:cNvPr>
          <p:cNvSpPr>
            <a:spLocks noGrp="1"/>
          </p:cNvSpPr>
          <p:nvPr>
            <p:ph type="title"/>
          </p:nvPr>
        </p:nvSpPr>
        <p:spPr>
          <a:xfrm>
            <a:off x="838200" y="173396"/>
            <a:ext cx="10515600" cy="1325563"/>
          </a:xfrm>
        </p:spPr>
        <p:txBody>
          <a:bodyPr/>
          <a:lstStyle/>
          <a:p>
            <a:r>
              <a:rPr lang="en-IE" b="1" u="sng" dirty="0"/>
              <a:t>Citation of Sources </a:t>
            </a:r>
            <a:r>
              <a:rPr lang="en-IE" dirty="0"/>
              <a:t>– The easiest section, but with most marks unnecessarily dropped!</a:t>
            </a:r>
          </a:p>
        </p:txBody>
      </p:sp>
      <p:sp>
        <p:nvSpPr>
          <p:cNvPr id="3" name="Content Placeholder 2">
            <a:extLst>
              <a:ext uri="{FF2B5EF4-FFF2-40B4-BE49-F238E27FC236}">
                <a16:creationId xmlns:a16="http://schemas.microsoft.com/office/drawing/2014/main" id="{58C5345E-7D0F-74B7-7E2C-BD39AD3F2142}"/>
              </a:ext>
            </a:extLst>
          </p:cNvPr>
          <p:cNvSpPr>
            <a:spLocks noGrp="1"/>
          </p:cNvSpPr>
          <p:nvPr>
            <p:ph sz="half" idx="1"/>
          </p:nvPr>
        </p:nvSpPr>
        <p:spPr>
          <a:xfrm>
            <a:off x="838200" y="1825624"/>
            <a:ext cx="5181600" cy="4858979"/>
          </a:xfrm>
        </p:spPr>
        <p:txBody>
          <a:bodyPr>
            <a:normAutofit fontScale="92500" lnSpcReduction="20000"/>
          </a:bodyPr>
          <a:lstStyle/>
          <a:p>
            <a:r>
              <a:rPr lang="en-IE" dirty="0"/>
              <a:t>This is actually a chance for you to embed the ‘</a:t>
            </a:r>
            <a:r>
              <a:rPr lang="en-IE" b="1" i="1" dirty="0"/>
              <a:t>skills of an historian</a:t>
            </a:r>
            <a:r>
              <a:rPr lang="en-IE" dirty="0"/>
              <a:t>’ in your classroom!</a:t>
            </a:r>
          </a:p>
          <a:p>
            <a:r>
              <a:rPr lang="en-IE" dirty="0"/>
              <a:t>Here’s what the marking scheme says:</a:t>
            </a:r>
          </a:p>
          <a:p>
            <a:endParaRPr lang="en-IE" dirty="0"/>
          </a:p>
          <a:p>
            <a:endParaRPr lang="en-IE" dirty="0"/>
          </a:p>
          <a:p>
            <a:endParaRPr lang="en-IE" dirty="0"/>
          </a:p>
          <a:p>
            <a:endParaRPr lang="en-IE" dirty="0"/>
          </a:p>
          <a:p>
            <a:endParaRPr lang="en-IE" dirty="0"/>
          </a:p>
          <a:p>
            <a:endParaRPr lang="en-IE" dirty="0"/>
          </a:p>
          <a:p>
            <a:endParaRPr lang="en-IE" dirty="0"/>
          </a:p>
          <a:p>
            <a:r>
              <a:rPr lang="en-IE" dirty="0"/>
              <a:t>See additional Handout!</a:t>
            </a:r>
          </a:p>
        </p:txBody>
      </p:sp>
      <p:sp>
        <p:nvSpPr>
          <p:cNvPr id="4" name="Content Placeholder 3">
            <a:extLst>
              <a:ext uri="{FF2B5EF4-FFF2-40B4-BE49-F238E27FC236}">
                <a16:creationId xmlns:a16="http://schemas.microsoft.com/office/drawing/2014/main" id="{29C3A0EE-114F-3495-3567-A2460BB51C5E}"/>
              </a:ext>
            </a:extLst>
          </p:cNvPr>
          <p:cNvSpPr>
            <a:spLocks noGrp="1"/>
          </p:cNvSpPr>
          <p:nvPr>
            <p:ph sz="half" idx="2"/>
          </p:nvPr>
        </p:nvSpPr>
        <p:spPr>
          <a:xfrm>
            <a:off x="6349176" y="1825624"/>
            <a:ext cx="5743618" cy="4820981"/>
          </a:xfrm>
        </p:spPr>
        <p:txBody>
          <a:bodyPr>
            <a:normAutofit fontScale="92500" lnSpcReduction="20000"/>
          </a:bodyPr>
          <a:lstStyle/>
          <a:p>
            <a:r>
              <a:rPr lang="en-IE" dirty="0"/>
              <a:t>The best way to introduce this is to explain </a:t>
            </a:r>
            <a:r>
              <a:rPr lang="en-IE" b="1" dirty="0"/>
              <a:t>WHY</a:t>
            </a:r>
            <a:r>
              <a:rPr lang="en-IE" dirty="0"/>
              <a:t> this is done…</a:t>
            </a:r>
          </a:p>
          <a:p>
            <a:r>
              <a:rPr lang="en-IE" b="1" dirty="0"/>
              <a:t>Transparency</a:t>
            </a:r>
            <a:r>
              <a:rPr lang="en-IE" dirty="0"/>
              <a:t> of research</a:t>
            </a:r>
          </a:p>
          <a:p>
            <a:r>
              <a:rPr lang="en-IE" b="1" dirty="0"/>
              <a:t>Reproducibility</a:t>
            </a:r>
            <a:r>
              <a:rPr lang="en-IE" dirty="0"/>
              <a:t> of findings</a:t>
            </a:r>
          </a:p>
          <a:p>
            <a:r>
              <a:rPr lang="en-IE" dirty="0"/>
              <a:t>Avoiding a charge of </a:t>
            </a:r>
            <a:r>
              <a:rPr lang="en-IE" b="1" dirty="0"/>
              <a:t>plagiarism</a:t>
            </a:r>
          </a:p>
          <a:p>
            <a:r>
              <a:rPr lang="en-IE" dirty="0"/>
              <a:t>Research in the spirit of </a:t>
            </a:r>
            <a:r>
              <a:rPr lang="en-IE" b="1" dirty="0"/>
              <a:t>intellectual honesty</a:t>
            </a:r>
            <a:r>
              <a:rPr lang="en-IE" dirty="0"/>
              <a:t> and generosity</a:t>
            </a:r>
          </a:p>
          <a:p>
            <a:r>
              <a:rPr lang="en-IE" dirty="0"/>
              <a:t>The first step towards establishing the strength of your “</a:t>
            </a:r>
            <a:r>
              <a:rPr lang="en-IE" b="1" dirty="0"/>
              <a:t>Research Skills</a:t>
            </a:r>
            <a:r>
              <a:rPr lang="en-IE" dirty="0"/>
              <a:t>” in the Extended Essay</a:t>
            </a:r>
          </a:p>
          <a:p>
            <a:r>
              <a:rPr lang="en-IE" dirty="0"/>
              <a:t>Model the kinds of skills that students will need at Third Level. </a:t>
            </a:r>
          </a:p>
        </p:txBody>
      </p:sp>
      <p:pic>
        <p:nvPicPr>
          <p:cNvPr id="8" name="Picture 7">
            <a:extLst>
              <a:ext uri="{FF2B5EF4-FFF2-40B4-BE49-F238E27FC236}">
                <a16:creationId xmlns:a16="http://schemas.microsoft.com/office/drawing/2014/main" id="{93F54877-6D37-9585-4213-B7527CED7DA2}"/>
              </a:ext>
            </a:extLst>
          </p:cNvPr>
          <p:cNvPicPr>
            <a:picLocks noChangeAspect="1"/>
          </p:cNvPicPr>
          <p:nvPr/>
        </p:nvPicPr>
        <p:blipFill rotWithShape="1">
          <a:blip r:embed="rId2"/>
          <a:srcRect t="11616"/>
          <a:stretch/>
        </p:blipFill>
        <p:spPr>
          <a:xfrm>
            <a:off x="445789" y="3429000"/>
            <a:ext cx="5819818" cy="26771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7385112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442463-77E0-CD51-3342-E49E875373E5}"/>
              </a:ext>
            </a:extLst>
          </p:cNvPr>
          <p:cNvSpPr>
            <a:spLocks noGrp="1"/>
          </p:cNvSpPr>
          <p:nvPr>
            <p:ph type="title"/>
          </p:nvPr>
        </p:nvSpPr>
        <p:spPr>
          <a:xfrm>
            <a:off x="479322" y="163349"/>
            <a:ext cx="10515600" cy="1325563"/>
          </a:xfrm>
        </p:spPr>
        <p:txBody>
          <a:bodyPr/>
          <a:lstStyle/>
          <a:p>
            <a:r>
              <a:rPr lang="en-IE" b="1" u="sng" dirty="0"/>
              <a:t>Evaluation of Sources</a:t>
            </a:r>
            <a:r>
              <a:rPr lang="en-IE" b="1" dirty="0"/>
              <a:t>:</a:t>
            </a:r>
          </a:p>
        </p:txBody>
      </p:sp>
      <p:sp>
        <p:nvSpPr>
          <p:cNvPr id="3" name="Content Placeholder 2">
            <a:extLst>
              <a:ext uri="{FF2B5EF4-FFF2-40B4-BE49-F238E27FC236}">
                <a16:creationId xmlns:a16="http://schemas.microsoft.com/office/drawing/2014/main" id="{A709A764-73C0-5F96-1065-B70A37DC8911}"/>
              </a:ext>
            </a:extLst>
          </p:cNvPr>
          <p:cNvSpPr>
            <a:spLocks noGrp="1"/>
          </p:cNvSpPr>
          <p:nvPr>
            <p:ph idx="1"/>
          </p:nvPr>
        </p:nvSpPr>
        <p:spPr>
          <a:xfrm>
            <a:off x="179614" y="1488911"/>
            <a:ext cx="5573486" cy="5086059"/>
          </a:xfrm>
        </p:spPr>
        <p:txBody>
          <a:bodyPr>
            <a:normAutofit fontScale="92500" lnSpcReduction="10000"/>
          </a:bodyPr>
          <a:lstStyle/>
          <a:p>
            <a:r>
              <a:rPr lang="en-IE" dirty="0"/>
              <a:t>Here’s what the SEC says:</a:t>
            </a:r>
          </a:p>
          <a:p>
            <a:endParaRPr lang="en-IE" dirty="0"/>
          </a:p>
          <a:p>
            <a:r>
              <a:rPr lang="en-IE" dirty="0"/>
              <a:t>Note that it’s </a:t>
            </a:r>
            <a:r>
              <a:rPr lang="en-IE" b="1" dirty="0"/>
              <a:t>NOT</a:t>
            </a:r>
            <a:r>
              <a:rPr lang="en-IE" dirty="0"/>
              <a:t> a ‘source by source’ mark, it’s a cumulative expression of the examiner’s sense of the evaluation completed. Does this allow for compensation between sources?     (…3 doesn’t </a:t>
            </a:r>
            <a:r>
              <a:rPr lang="en-IE"/>
              <a:t>divide neatly into </a:t>
            </a:r>
            <a:r>
              <a:rPr lang="en-IE" dirty="0"/>
              <a:t>25!)</a:t>
            </a:r>
          </a:p>
          <a:p>
            <a:endParaRPr lang="en-IE" dirty="0"/>
          </a:p>
          <a:p>
            <a:r>
              <a:rPr lang="en-IE" dirty="0"/>
              <a:t>But what does that mean in reality, and what should the teachers do to help students to move this process along?</a:t>
            </a:r>
          </a:p>
        </p:txBody>
      </p:sp>
      <p:pic>
        <p:nvPicPr>
          <p:cNvPr id="5" name="Picture 4">
            <a:extLst>
              <a:ext uri="{FF2B5EF4-FFF2-40B4-BE49-F238E27FC236}">
                <a16:creationId xmlns:a16="http://schemas.microsoft.com/office/drawing/2014/main" id="{AD1CB177-5165-4B89-90D1-EC1445B66A6B}"/>
              </a:ext>
            </a:extLst>
          </p:cNvPr>
          <p:cNvPicPr>
            <a:picLocks noChangeAspect="1"/>
          </p:cNvPicPr>
          <p:nvPr/>
        </p:nvPicPr>
        <p:blipFill>
          <a:blip r:embed="rId2"/>
          <a:stretch>
            <a:fillRect/>
          </a:stretch>
        </p:blipFill>
        <p:spPr>
          <a:xfrm>
            <a:off x="5952795" y="1152199"/>
            <a:ext cx="5753142" cy="514353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1623947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C97A14-421B-B135-4F7D-ED51F7F5BBC8}"/>
              </a:ext>
            </a:extLst>
          </p:cNvPr>
          <p:cNvSpPr>
            <a:spLocks noGrp="1"/>
          </p:cNvSpPr>
          <p:nvPr>
            <p:ph type="title"/>
          </p:nvPr>
        </p:nvSpPr>
        <p:spPr>
          <a:xfrm>
            <a:off x="839788" y="40665"/>
            <a:ext cx="10515600" cy="1109710"/>
          </a:xfrm>
        </p:spPr>
        <p:txBody>
          <a:bodyPr/>
          <a:lstStyle/>
          <a:p>
            <a:r>
              <a:rPr lang="en-IE" dirty="0"/>
              <a:t>Evaluation of Sources: A progressive approach</a:t>
            </a:r>
          </a:p>
        </p:txBody>
      </p:sp>
      <p:sp>
        <p:nvSpPr>
          <p:cNvPr id="3" name="Text Placeholder 2">
            <a:extLst>
              <a:ext uri="{FF2B5EF4-FFF2-40B4-BE49-F238E27FC236}">
                <a16:creationId xmlns:a16="http://schemas.microsoft.com/office/drawing/2014/main" id="{6C159B64-A42B-0784-A024-9908B71BC07B}"/>
              </a:ext>
            </a:extLst>
          </p:cNvPr>
          <p:cNvSpPr>
            <a:spLocks noGrp="1"/>
          </p:cNvSpPr>
          <p:nvPr>
            <p:ph type="body" idx="1"/>
          </p:nvPr>
        </p:nvSpPr>
        <p:spPr>
          <a:xfrm>
            <a:off x="356042" y="780020"/>
            <a:ext cx="5739827" cy="905233"/>
          </a:xfrm>
        </p:spPr>
        <p:txBody>
          <a:bodyPr/>
          <a:lstStyle/>
          <a:p>
            <a:r>
              <a:rPr lang="en-IE" u="sng" dirty="0"/>
              <a:t>Things you MUST do:</a:t>
            </a:r>
          </a:p>
        </p:txBody>
      </p:sp>
      <p:sp>
        <p:nvSpPr>
          <p:cNvPr id="4" name="Content Placeholder 3">
            <a:extLst>
              <a:ext uri="{FF2B5EF4-FFF2-40B4-BE49-F238E27FC236}">
                <a16:creationId xmlns:a16="http://schemas.microsoft.com/office/drawing/2014/main" id="{7AF2CA4E-B48C-6330-417A-D19DD1262305}"/>
              </a:ext>
            </a:extLst>
          </p:cNvPr>
          <p:cNvSpPr>
            <a:spLocks noGrp="1"/>
          </p:cNvSpPr>
          <p:nvPr>
            <p:ph sz="half" idx="2"/>
          </p:nvPr>
        </p:nvSpPr>
        <p:spPr>
          <a:xfrm>
            <a:off x="356042" y="1839827"/>
            <a:ext cx="5739827" cy="4595386"/>
          </a:xfrm>
        </p:spPr>
        <p:txBody>
          <a:bodyPr>
            <a:normAutofit fontScale="85000" lnSpcReduction="10000"/>
          </a:bodyPr>
          <a:lstStyle/>
          <a:p>
            <a:r>
              <a:rPr lang="en-IE" dirty="0"/>
              <a:t>Brief </a:t>
            </a:r>
            <a:r>
              <a:rPr lang="en-IE" b="1" dirty="0"/>
              <a:t>description</a:t>
            </a:r>
            <a:r>
              <a:rPr lang="en-IE" dirty="0"/>
              <a:t> of the source – primary/secondary, podcast, website, academic journal article… objectivity/subjectivity</a:t>
            </a:r>
          </a:p>
          <a:p>
            <a:r>
              <a:rPr lang="en-IE" dirty="0"/>
              <a:t>Demonstrate the source’s </a:t>
            </a:r>
            <a:r>
              <a:rPr lang="en-IE" b="1" u="sng" dirty="0"/>
              <a:t>RELEVANCE</a:t>
            </a:r>
            <a:r>
              <a:rPr lang="en-IE" dirty="0"/>
              <a:t> to your topic: “This sources was relevant to my topic because…” or “My most relevant source was…” (Rank in order)</a:t>
            </a:r>
          </a:p>
          <a:p>
            <a:r>
              <a:rPr lang="en-IE" dirty="0"/>
              <a:t>Identify the </a:t>
            </a:r>
            <a:r>
              <a:rPr lang="en-IE" b="1" u="sng" dirty="0"/>
              <a:t>STRENGTHS</a:t>
            </a:r>
            <a:r>
              <a:rPr lang="en-IE" b="1" dirty="0"/>
              <a:t>:</a:t>
            </a:r>
            <a:r>
              <a:rPr lang="en-IE" dirty="0"/>
              <a:t> </a:t>
            </a:r>
            <a:r>
              <a:rPr lang="en-IE" b="1" dirty="0"/>
              <a:t>(sub-heading!) </a:t>
            </a:r>
            <a:r>
              <a:rPr lang="en-IE" dirty="0"/>
              <a:t>of the Source (general and technical)</a:t>
            </a:r>
          </a:p>
          <a:p>
            <a:r>
              <a:rPr lang="en-IE" dirty="0"/>
              <a:t>Identify the </a:t>
            </a:r>
            <a:r>
              <a:rPr lang="en-IE" b="1" u="sng" dirty="0"/>
              <a:t>WEAKNESSES</a:t>
            </a:r>
            <a:r>
              <a:rPr lang="en-IE" b="1" dirty="0"/>
              <a:t>: (Sub-heading!)</a:t>
            </a:r>
            <a:r>
              <a:rPr lang="en-IE" dirty="0"/>
              <a:t> of the Source (general and technical</a:t>
            </a:r>
          </a:p>
        </p:txBody>
      </p:sp>
      <p:sp>
        <p:nvSpPr>
          <p:cNvPr id="5" name="Text Placeholder 4">
            <a:extLst>
              <a:ext uri="{FF2B5EF4-FFF2-40B4-BE49-F238E27FC236}">
                <a16:creationId xmlns:a16="http://schemas.microsoft.com/office/drawing/2014/main" id="{6FF5D145-E26C-ED4C-AD93-FAC215207D8F}"/>
              </a:ext>
            </a:extLst>
          </p:cNvPr>
          <p:cNvSpPr>
            <a:spLocks noGrp="1"/>
          </p:cNvSpPr>
          <p:nvPr>
            <p:ph type="body" sz="quarter" idx="3"/>
          </p:nvPr>
        </p:nvSpPr>
        <p:spPr>
          <a:xfrm>
            <a:off x="6172200" y="745607"/>
            <a:ext cx="5768094" cy="905233"/>
          </a:xfrm>
        </p:spPr>
        <p:txBody>
          <a:bodyPr/>
          <a:lstStyle/>
          <a:p>
            <a:r>
              <a:rPr lang="en-IE" u="sng" dirty="0"/>
              <a:t>Things you should TRY to do:</a:t>
            </a:r>
          </a:p>
        </p:txBody>
      </p:sp>
      <p:sp>
        <p:nvSpPr>
          <p:cNvPr id="6" name="Content Placeholder 5">
            <a:extLst>
              <a:ext uri="{FF2B5EF4-FFF2-40B4-BE49-F238E27FC236}">
                <a16:creationId xmlns:a16="http://schemas.microsoft.com/office/drawing/2014/main" id="{5B9FEA1B-62F9-2792-DBC7-B186ECDCBB6A}"/>
              </a:ext>
            </a:extLst>
          </p:cNvPr>
          <p:cNvSpPr>
            <a:spLocks noGrp="1"/>
          </p:cNvSpPr>
          <p:nvPr>
            <p:ph sz="quarter" idx="4"/>
          </p:nvPr>
        </p:nvSpPr>
        <p:spPr>
          <a:xfrm>
            <a:off x="6172200" y="1829994"/>
            <a:ext cx="5882148" cy="4987342"/>
          </a:xfrm>
        </p:spPr>
        <p:txBody>
          <a:bodyPr>
            <a:normAutofit fontScale="85000" lnSpcReduction="10000"/>
          </a:bodyPr>
          <a:lstStyle/>
          <a:p>
            <a:r>
              <a:rPr lang="en-IE" dirty="0"/>
              <a:t>Comment on the </a:t>
            </a:r>
            <a:r>
              <a:rPr lang="en-IE" b="1" dirty="0"/>
              <a:t>Authorship</a:t>
            </a:r>
            <a:r>
              <a:rPr lang="en-IE" dirty="0"/>
              <a:t> of the source</a:t>
            </a:r>
          </a:p>
          <a:p>
            <a:pPr lvl="1"/>
            <a:r>
              <a:rPr lang="en-IE" dirty="0"/>
              <a:t>Certification - M.A./PhD?</a:t>
            </a:r>
          </a:p>
          <a:p>
            <a:pPr lvl="1"/>
            <a:r>
              <a:rPr lang="en-IE" dirty="0"/>
              <a:t>Professor in University?</a:t>
            </a:r>
          </a:p>
          <a:p>
            <a:pPr lvl="1"/>
            <a:r>
              <a:rPr lang="en-IE" dirty="0"/>
              <a:t>Other technical considerations – consider their profession and its relevance to the topic under discussion</a:t>
            </a:r>
          </a:p>
          <a:p>
            <a:pPr lvl="1"/>
            <a:r>
              <a:rPr lang="en-IE" dirty="0"/>
              <a:t>These aren’t a guarantee of reliability, but from a student’s perspective are a good 1</a:t>
            </a:r>
            <a:r>
              <a:rPr lang="en-IE" baseline="30000" dirty="0"/>
              <a:t>st</a:t>
            </a:r>
            <a:r>
              <a:rPr lang="en-IE" dirty="0"/>
              <a:t> Step</a:t>
            </a:r>
          </a:p>
          <a:p>
            <a:r>
              <a:rPr lang="en-IE" dirty="0"/>
              <a:t>Track Record of </a:t>
            </a:r>
            <a:r>
              <a:rPr lang="en-IE" b="1" dirty="0"/>
              <a:t>Publication</a:t>
            </a:r>
            <a:r>
              <a:rPr lang="en-IE" dirty="0"/>
              <a:t> (this and other topics). How much and where have they published before?</a:t>
            </a:r>
          </a:p>
          <a:p>
            <a:r>
              <a:rPr lang="en-IE" dirty="0"/>
              <a:t>Their position within the </a:t>
            </a:r>
            <a:r>
              <a:rPr lang="en-IE" b="1" dirty="0"/>
              <a:t>historiography</a:t>
            </a:r>
            <a:r>
              <a:rPr lang="en-IE" dirty="0"/>
              <a:t> (“schools of thought”) – H1 students…</a:t>
            </a:r>
          </a:p>
          <a:p>
            <a:r>
              <a:rPr lang="en-IE" b="1" dirty="0"/>
              <a:t>Bias</a:t>
            </a:r>
            <a:r>
              <a:rPr lang="en-IE" dirty="0"/>
              <a:t>? Involvement in events? (Biography/Autobiography in particular)</a:t>
            </a:r>
          </a:p>
          <a:p>
            <a:endParaRPr lang="en-IE" dirty="0"/>
          </a:p>
          <a:p>
            <a:pPr lvl="1"/>
            <a:endParaRPr lang="en-IE" dirty="0"/>
          </a:p>
        </p:txBody>
      </p:sp>
    </p:spTree>
    <p:extLst>
      <p:ext uri="{BB962C8B-B14F-4D97-AF65-F5344CB8AC3E}">
        <p14:creationId xmlns:p14="http://schemas.microsoft.com/office/powerpoint/2010/main" val="33680023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A91A7E03-176C-1507-A8ED-D44FAF77DE5D}"/>
              </a:ext>
            </a:extLst>
          </p:cNvPr>
          <p:cNvSpPr>
            <a:spLocks noGrp="1"/>
          </p:cNvSpPr>
          <p:nvPr>
            <p:ph type="title"/>
          </p:nvPr>
        </p:nvSpPr>
        <p:spPr>
          <a:xfrm>
            <a:off x="442451" y="243486"/>
            <a:ext cx="11438850" cy="1325563"/>
          </a:xfrm>
        </p:spPr>
        <p:txBody>
          <a:bodyPr>
            <a:normAutofit/>
          </a:bodyPr>
          <a:lstStyle/>
          <a:p>
            <a:pPr algn="ctr"/>
            <a:r>
              <a:rPr lang="en-IE" sz="3800" dirty="0"/>
              <a:t>What kinds of things might you focus on in your </a:t>
            </a:r>
            <a:r>
              <a:rPr lang="en-IE" sz="3800" b="1" u="sng" dirty="0"/>
              <a:t>Strengths</a:t>
            </a:r>
            <a:r>
              <a:rPr lang="en-IE" sz="3800" dirty="0"/>
              <a:t> and </a:t>
            </a:r>
            <a:r>
              <a:rPr lang="en-IE" sz="3800" b="1" u="sng" dirty="0"/>
              <a:t>Weaknesses</a:t>
            </a:r>
            <a:r>
              <a:rPr lang="en-IE" sz="3800" b="1" dirty="0"/>
              <a:t> </a:t>
            </a:r>
            <a:r>
              <a:rPr lang="en-IE" sz="3800" dirty="0"/>
              <a:t>in your evaluation of sources?</a:t>
            </a:r>
          </a:p>
        </p:txBody>
      </p:sp>
      <p:sp>
        <p:nvSpPr>
          <p:cNvPr id="9" name="Text Placeholder 8">
            <a:extLst>
              <a:ext uri="{FF2B5EF4-FFF2-40B4-BE49-F238E27FC236}">
                <a16:creationId xmlns:a16="http://schemas.microsoft.com/office/drawing/2014/main" id="{28A65F5D-DC50-F741-4384-2D380F240CD4}"/>
              </a:ext>
            </a:extLst>
          </p:cNvPr>
          <p:cNvSpPr>
            <a:spLocks noGrp="1"/>
          </p:cNvSpPr>
          <p:nvPr>
            <p:ph type="body" idx="1"/>
          </p:nvPr>
        </p:nvSpPr>
        <p:spPr>
          <a:xfrm>
            <a:off x="266567" y="1439290"/>
            <a:ext cx="5868977" cy="761169"/>
          </a:xfrm>
        </p:spPr>
        <p:txBody>
          <a:bodyPr/>
          <a:lstStyle/>
          <a:p>
            <a:r>
              <a:rPr lang="en-IE" u="sng" dirty="0"/>
              <a:t>General </a:t>
            </a:r>
            <a:r>
              <a:rPr lang="en-IE" sz="2200" u="sng" dirty="0"/>
              <a:t>Considerations might refer to…</a:t>
            </a:r>
          </a:p>
        </p:txBody>
      </p:sp>
      <p:sp>
        <p:nvSpPr>
          <p:cNvPr id="8" name="Content Placeholder 7">
            <a:extLst>
              <a:ext uri="{FF2B5EF4-FFF2-40B4-BE49-F238E27FC236}">
                <a16:creationId xmlns:a16="http://schemas.microsoft.com/office/drawing/2014/main" id="{A9119381-22B6-9B60-7551-C42C799F94DC}"/>
              </a:ext>
            </a:extLst>
          </p:cNvPr>
          <p:cNvSpPr>
            <a:spLocks noGrp="1"/>
          </p:cNvSpPr>
          <p:nvPr>
            <p:ph sz="half" idx="2"/>
          </p:nvPr>
        </p:nvSpPr>
        <p:spPr>
          <a:xfrm>
            <a:off x="266567" y="2263202"/>
            <a:ext cx="5868977" cy="4432565"/>
          </a:xfrm>
        </p:spPr>
        <p:txBody>
          <a:bodyPr>
            <a:normAutofit lnSpcReduction="10000"/>
          </a:bodyPr>
          <a:lstStyle/>
          <a:p>
            <a:r>
              <a:rPr lang="en-IE" dirty="0"/>
              <a:t>General writing style</a:t>
            </a:r>
          </a:p>
          <a:p>
            <a:r>
              <a:rPr lang="en-IE" dirty="0"/>
              <a:t>Accessible Layout</a:t>
            </a:r>
          </a:p>
          <a:p>
            <a:r>
              <a:rPr lang="en-IE" dirty="0"/>
              <a:t>Use of Technical Language/Key Terminology</a:t>
            </a:r>
          </a:p>
          <a:p>
            <a:r>
              <a:rPr lang="en-IE" dirty="0"/>
              <a:t>Chapter/Paragraph Structure</a:t>
            </a:r>
          </a:p>
          <a:p>
            <a:r>
              <a:rPr lang="en-IE" dirty="0"/>
              <a:t>Potential Bias of Authorship/Involvement in action</a:t>
            </a:r>
          </a:p>
          <a:p>
            <a:r>
              <a:rPr lang="en-IE" dirty="0"/>
              <a:t>Genre/Source Specific language &amp; layout</a:t>
            </a:r>
          </a:p>
          <a:p>
            <a:r>
              <a:rPr lang="en-IE" dirty="0"/>
              <a:t>Chronology/Thematic approaches</a:t>
            </a:r>
          </a:p>
        </p:txBody>
      </p:sp>
      <p:sp>
        <p:nvSpPr>
          <p:cNvPr id="10" name="Text Placeholder 9">
            <a:extLst>
              <a:ext uri="{FF2B5EF4-FFF2-40B4-BE49-F238E27FC236}">
                <a16:creationId xmlns:a16="http://schemas.microsoft.com/office/drawing/2014/main" id="{43A00727-40F6-815B-EA50-44A94C4131A4}"/>
              </a:ext>
            </a:extLst>
          </p:cNvPr>
          <p:cNvSpPr>
            <a:spLocks noGrp="1"/>
          </p:cNvSpPr>
          <p:nvPr>
            <p:ph type="body" sz="quarter" idx="3"/>
          </p:nvPr>
        </p:nvSpPr>
        <p:spPr>
          <a:xfrm>
            <a:off x="6236108" y="1439290"/>
            <a:ext cx="5897880" cy="761169"/>
          </a:xfrm>
        </p:spPr>
        <p:txBody>
          <a:bodyPr/>
          <a:lstStyle/>
          <a:p>
            <a:r>
              <a:rPr lang="en-IE" u="sng" dirty="0"/>
              <a:t>Technical Considerations might refer to…</a:t>
            </a:r>
          </a:p>
        </p:txBody>
      </p:sp>
      <p:sp>
        <p:nvSpPr>
          <p:cNvPr id="11" name="Content Placeholder 10">
            <a:extLst>
              <a:ext uri="{FF2B5EF4-FFF2-40B4-BE49-F238E27FC236}">
                <a16:creationId xmlns:a16="http://schemas.microsoft.com/office/drawing/2014/main" id="{8EBFF069-BAB5-BAB6-1BD7-F1BC39C83D16}"/>
              </a:ext>
            </a:extLst>
          </p:cNvPr>
          <p:cNvSpPr>
            <a:spLocks noGrp="1"/>
          </p:cNvSpPr>
          <p:nvPr>
            <p:ph sz="quarter" idx="4"/>
          </p:nvPr>
        </p:nvSpPr>
        <p:spPr>
          <a:xfrm>
            <a:off x="6236108" y="2263202"/>
            <a:ext cx="5897880" cy="4432565"/>
          </a:xfrm>
        </p:spPr>
        <p:txBody>
          <a:bodyPr>
            <a:normAutofit lnSpcReduction="10000"/>
          </a:bodyPr>
          <a:lstStyle/>
          <a:p>
            <a:r>
              <a:rPr lang="en-IE" dirty="0"/>
              <a:t>Footnotes</a:t>
            </a:r>
          </a:p>
          <a:p>
            <a:r>
              <a:rPr lang="en-IE" dirty="0"/>
              <a:t>Bibliography</a:t>
            </a:r>
          </a:p>
          <a:p>
            <a:r>
              <a:rPr lang="en-IE" dirty="0"/>
              <a:t>Appendices</a:t>
            </a:r>
          </a:p>
          <a:p>
            <a:r>
              <a:rPr lang="en-IE" dirty="0"/>
              <a:t>Photographs</a:t>
            </a:r>
          </a:p>
          <a:p>
            <a:r>
              <a:rPr lang="en-IE" dirty="0"/>
              <a:t>Illustrations </a:t>
            </a:r>
          </a:p>
          <a:p>
            <a:r>
              <a:rPr lang="en-IE" dirty="0"/>
              <a:t>Maps</a:t>
            </a:r>
          </a:p>
          <a:p>
            <a:r>
              <a:rPr lang="en-IE" dirty="0"/>
              <a:t>Glossary/Abbreviations</a:t>
            </a:r>
          </a:p>
          <a:p>
            <a:r>
              <a:rPr lang="en-IE" dirty="0"/>
              <a:t>Hyperlinks/show-notes/oral history considerations</a:t>
            </a:r>
          </a:p>
          <a:p>
            <a:endParaRPr lang="en-IE" dirty="0"/>
          </a:p>
        </p:txBody>
      </p:sp>
    </p:spTree>
    <p:extLst>
      <p:ext uri="{BB962C8B-B14F-4D97-AF65-F5344CB8AC3E}">
        <p14:creationId xmlns:p14="http://schemas.microsoft.com/office/powerpoint/2010/main" val="26271551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C68C7380-2A3C-E192-CC81-5B6E6D0162AF}"/>
              </a:ext>
            </a:extLst>
          </p:cNvPr>
          <p:cNvSpPr>
            <a:spLocks noGrp="1"/>
          </p:cNvSpPr>
          <p:nvPr>
            <p:ph type="title"/>
          </p:nvPr>
        </p:nvSpPr>
        <p:spPr>
          <a:xfrm>
            <a:off x="838200" y="163564"/>
            <a:ext cx="10515600" cy="1325563"/>
          </a:xfrm>
        </p:spPr>
        <p:txBody>
          <a:bodyPr/>
          <a:lstStyle/>
          <a:p>
            <a:r>
              <a:rPr lang="en-IE" dirty="0"/>
              <a:t>Extended Essay – 50 Marks</a:t>
            </a:r>
          </a:p>
        </p:txBody>
      </p:sp>
      <p:sp>
        <p:nvSpPr>
          <p:cNvPr id="8" name="Content Placeholder 7">
            <a:extLst>
              <a:ext uri="{FF2B5EF4-FFF2-40B4-BE49-F238E27FC236}">
                <a16:creationId xmlns:a16="http://schemas.microsoft.com/office/drawing/2014/main" id="{539D4E1C-93DE-3969-38ED-8D706D97F537}"/>
              </a:ext>
            </a:extLst>
          </p:cNvPr>
          <p:cNvSpPr>
            <a:spLocks noGrp="1"/>
          </p:cNvSpPr>
          <p:nvPr>
            <p:ph idx="1"/>
          </p:nvPr>
        </p:nvSpPr>
        <p:spPr>
          <a:xfrm>
            <a:off x="402772" y="1542595"/>
            <a:ext cx="4423814" cy="5065034"/>
          </a:xfrm>
        </p:spPr>
        <p:txBody>
          <a:bodyPr>
            <a:normAutofit fontScale="92500" lnSpcReduction="10000"/>
          </a:bodyPr>
          <a:lstStyle/>
          <a:p>
            <a:r>
              <a:rPr lang="en-IE" dirty="0"/>
              <a:t>Here’s what the SEC say:</a:t>
            </a:r>
          </a:p>
          <a:p>
            <a:endParaRPr lang="en-IE" dirty="0"/>
          </a:p>
          <a:p>
            <a:r>
              <a:rPr lang="en-IE" dirty="0"/>
              <a:t>Do we have a clear sense of what each category means?</a:t>
            </a:r>
          </a:p>
          <a:p>
            <a:pPr marL="0" indent="0">
              <a:buNone/>
            </a:pPr>
            <a:r>
              <a:rPr lang="en-IE" dirty="0"/>
              <a:t> </a:t>
            </a:r>
          </a:p>
          <a:p>
            <a:r>
              <a:rPr lang="en-IE" dirty="0"/>
              <a:t>More particularly, how do we convey these poorly defined criteria to our students?</a:t>
            </a:r>
          </a:p>
          <a:p>
            <a:pPr marL="0" indent="0">
              <a:buNone/>
            </a:pPr>
            <a:endParaRPr lang="en-IE" dirty="0"/>
          </a:p>
          <a:p>
            <a:r>
              <a:rPr lang="en-IE" dirty="0"/>
              <a:t>What are the elements of </a:t>
            </a:r>
            <a:r>
              <a:rPr lang="en-IE" b="1" dirty="0"/>
              <a:t>good practice </a:t>
            </a:r>
            <a:r>
              <a:rPr lang="en-IE" dirty="0"/>
              <a:t>or </a:t>
            </a:r>
            <a:r>
              <a:rPr lang="en-IE" b="1" dirty="0"/>
              <a:t>mistakes</a:t>
            </a:r>
            <a:r>
              <a:rPr lang="en-IE" dirty="0"/>
              <a:t> that will move students from one classification to another?</a:t>
            </a:r>
          </a:p>
        </p:txBody>
      </p:sp>
      <p:pic>
        <p:nvPicPr>
          <p:cNvPr id="10" name="Picture 9">
            <a:extLst>
              <a:ext uri="{FF2B5EF4-FFF2-40B4-BE49-F238E27FC236}">
                <a16:creationId xmlns:a16="http://schemas.microsoft.com/office/drawing/2014/main" id="{7CAA3B7F-6F9C-B73C-BF07-9EA720457EE0}"/>
              </a:ext>
            </a:extLst>
          </p:cNvPr>
          <p:cNvPicPr>
            <a:picLocks noChangeAspect="1"/>
          </p:cNvPicPr>
          <p:nvPr/>
        </p:nvPicPr>
        <p:blipFill>
          <a:blip r:embed="rId2"/>
          <a:stretch>
            <a:fillRect/>
          </a:stretch>
        </p:blipFill>
        <p:spPr>
          <a:xfrm>
            <a:off x="5245948" y="1248219"/>
            <a:ext cx="6341367" cy="544880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0771186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00422-AD22-3570-21AC-1595B90F61B9}"/>
              </a:ext>
            </a:extLst>
          </p:cNvPr>
          <p:cNvSpPr>
            <a:spLocks noGrp="1"/>
          </p:cNvSpPr>
          <p:nvPr>
            <p:ph type="title"/>
          </p:nvPr>
        </p:nvSpPr>
        <p:spPr>
          <a:xfrm>
            <a:off x="370115" y="141967"/>
            <a:ext cx="11756571" cy="1325563"/>
          </a:xfrm>
        </p:spPr>
        <p:txBody>
          <a:bodyPr>
            <a:normAutofit/>
          </a:bodyPr>
          <a:lstStyle/>
          <a:p>
            <a:r>
              <a:rPr lang="en-IE" sz="3600" b="1" u="sng" dirty="0"/>
              <a:t>The Process itself </a:t>
            </a:r>
            <a:r>
              <a:rPr lang="en-IE" sz="3600" dirty="0"/>
              <a:t>– General points for teachers to consider</a:t>
            </a:r>
          </a:p>
        </p:txBody>
      </p:sp>
      <p:sp>
        <p:nvSpPr>
          <p:cNvPr id="3" name="Content Placeholder 2">
            <a:extLst>
              <a:ext uri="{FF2B5EF4-FFF2-40B4-BE49-F238E27FC236}">
                <a16:creationId xmlns:a16="http://schemas.microsoft.com/office/drawing/2014/main" id="{E3B15217-123F-B858-E188-4A8545F6CA2B}"/>
              </a:ext>
            </a:extLst>
          </p:cNvPr>
          <p:cNvSpPr>
            <a:spLocks noGrp="1"/>
          </p:cNvSpPr>
          <p:nvPr>
            <p:ph idx="1"/>
          </p:nvPr>
        </p:nvSpPr>
        <p:spPr>
          <a:xfrm>
            <a:off x="326571" y="1627415"/>
            <a:ext cx="11634372" cy="5034642"/>
          </a:xfrm>
        </p:spPr>
        <p:txBody>
          <a:bodyPr>
            <a:normAutofit fontScale="92500" lnSpcReduction="10000"/>
          </a:bodyPr>
          <a:lstStyle/>
          <a:p>
            <a:r>
              <a:rPr lang="en-IE" dirty="0"/>
              <a:t>The most engaging RSR are those that show a clear mastery of the content, but also craft an argument.</a:t>
            </a:r>
          </a:p>
          <a:p>
            <a:pPr lvl="1"/>
            <a:r>
              <a:rPr lang="en-IE" dirty="0"/>
              <a:t>“</a:t>
            </a:r>
            <a:r>
              <a:rPr lang="en-IE" b="1" i="1" dirty="0"/>
              <a:t>It’s not what you know, it’s what you can do with what you know!</a:t>
            </a:r>
            <a:r>
              <a:rPr lang="en-IE" dirty="0"/>
              <a:t>” </a:t>
            </a:r>
          </a:p>
          <a:p>
            <a:r>
              <a:rPr lang="en-IE" b="1" dirty="0"/>
              <a:t>Content knowledge </a:t>
            </a:r>
            <a:r>
              <a:rPr lang="en-IE" dirty="0"/>
              <a:t>is the prerequisite and it’s what you should aim for first – particularly in the mid-ability and weaker students. This may be as far as some students get (particularly OL students), but that’s ok…</a:t>
            </a:r>
          </a:p>
          <a:p>
            <a:r>
              <a:rPr lang="en-IE" dirty="0"/>
              <a:t>Proper ‘differentiation’ (a term I’m not super comfortable with) sees students move through a process of </a:t>
            </a:r>
          </a:p>
          <a:p>
            <a:pPr lvl="1"/>
            <a:r>
              <a:rPr lang="en-IE" dirty="0"/>
              <a:t>Purely narrative history </a:t>
            </a:r>
            <a:r>
              <a:rPr lang="en-IE" dirty="0">
                <a:latin typeface="Calibri" panose="020F0502020204030204" pitchFamily="34" charset="0"/>
                <a:cs typeface="Calibri" panose="020F0502020204030204" pitchFamily="34" charset="0"/>
              </a:rPr>
              <a:t>→ A reasoned argument where students fully justify their claims</a:t>
            </a:r>
          </a:p>
          <a:p>
            <a:r>
              <a:rPr lang="en-IE" dirty="0">
                <a:latin typeface="Calibri" panose="020F0502020204030204" pitchFamily="34" charset="0"/>
                <a:cs typeface="Calibri" panose="020F0502020204030204" pitchFamily="34" charset="0"/>
              </a:rPr>
              <a:t>The importance of the </a:t>
            </a:r>
            <a:r>
              <a:rPr lang="en-IE" b="1" u="sng" dirty="0">
                <a:latin typeface="Calibri" panose="020F0502020204030204" pitchFamily="34" charset="0"/>
                <a:cs typeface="Calibri" panose="020F0502020204030204" pitchFamily="34" charset="0"/>
              </a:rPr>
              <a:t>TITLE</a:t>
            </a:r>
            <a:r>
              <a:rPr lang="en-IE" dirty="0">
                <a:latin typeface="Calibri" panose="020F0502020204030204" pitchFamily="34" charset="0"/>
                <a:cs typeface="Calibri" panose="020F0502020204030204" pitchFamily="34" charset="0"/>
              </a:rPr>
              <a:t> – Are the students presenting </a:t>
            </a:r>
            <a:r>
              <a:rPr lang="en-IE" b="1" dirty="0">
                <a:latin typeface="Calibri" panose="020F0502020204030204" pitchFamily="34" charset="0"/>
                <a:cs typeface="Calibri" panose="020F0502020204030204" pitchFamily="34" charset="0"/>
              </a:rPr>
              <a:t>WHAT</a:t>
            </a:r>
            <a:r>
              <a:rPr lang="en-IE" dirty="0">
                <a:latin typeface="Calibri" panose="020F0502020204030204" pitchFamily="34" charset="0"/>
                <a:cs typeface="Calibri" panose="020F0502020204030204" pitchFamily="34" charset="0"/>
              </a:rPr>
              <a:t> happened, or </a:t>
            </a:r>
            <a:r>
              <a:rPr lang="en-IE" b="1" dirty="0">
                <a:latin typeface="Calibri" panose="020F0502020204030204" pitchFamily="34" charset="0"/>
                <a:cs typeface="Calibri" panose="020F0502020204030204" pitchFamily="34" charset="0"/>
              </a:rPr>
              <a:t>WHY</a:t>
            </a:r>
            <a:r>
              <a:rPr lang="en-IE" dirty="0">
                <a:latin typeface="Calibri" panose="020F0502020204030204" pitchFamily="34" charset="0"/>
                <a:cs typeface="Calibri" panose="020F0502020204030204" pitchFamily="34" charset="0"/>
              </a:rPr>
              <a:t> something happened. The latter nearly always produces a more engaging argument. Even where you know that students will return to and re-draft their title at the end of the process, they do need a ‘</a:t>
            </a:r>
            <a:r>
              <a:rPr lang="en-IE" b="1" dirty="0">
                <a:latin typeface="Calibri" panose="020F0502020204030204" pitchFamily="34" charset="0"/>
                <a:cs typeface="Calibri" panose="020F0502020204030204" pitchFamily="34" charset="0"/>
              </a:rPr>
              <a:t>working title</a:t>
            </a:r>
            <a:r>
              <a:rPr lang="en-IE" dirty="0">
                <a:latin typeface="Calibri" panose="020F0502020204030204" pitchFamily="34" charset="0"/>
                <a:cs typeface="Calibri" panose="020F0502020204030204" pitchFamily="34" charset="0"/>
              </a:rPr>
              <a:t>’ in order to maintain their focus throughout the process.</a:t>
            </a:r>
            <a:endParaRPr lang="en-IE" dirty="0"/>
          </a:p>
        </p:txBody>
      </p:sp>
    </p:spTree>
    <p:extLst>
      <p:ext uri="{BB962C8B-B14F-4D97-AF65-F5344CB8AC3E}">
        <p14:creationId xmlns:p14="http://schemas.microsoft.com/office/powerpoint/2010/main" val="31212774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8A94D2-A34E-8E36-64BA-55ABB0036117}"/>
              </a:ext>
            </a:extLst>
          </p:cNvPr>
          <p:cNvSpPr>
            <a:spLocks noGrp="1"/>
          </p:cNvSpPr>
          <p:nvPr>
            <p:ph type="title"/>
          </p:nvPr>
        </p:nvSpPr>
        <p:spPr/>
        <p:txBody>
          <a:bodyPr/>
          <a:lstStyle/>
          <a:p>
            <a:r>
              <a:rPr lang="en-IE" dirty="0"/>
              <a:t>What if a student can’t craft an argument?</a:t>
            </a:r>
          </a:p>
        </p:txBody>
      </p:sp>
      <p:sp>
        <p:nvSpPr>
          <p:cNvPr id="3" name="Content Placeholder 2">
            <a:extLst>
              <a:ext uri="{FF2B5EF4-FFF2-40B4-BE49-F238E27FC236}">
                <a16:creationId xmlns:a16="http://schemas.microsoft.com/office/drawing/2014/main" id="{F4386236-5031-B254-37EC-EB6477E3F0B2}"/>
              </a:ext>
            </a:extLst>
          </p:cNvPr>
          <p:cNvSpPr>
            <a:spLocks noGrp="1"/>
          </p:cNvSpPr>
          <p:nvPr>
            <p:ph idx="1"/>
          </p:nvPr>
        </p:nvSpPr>
        <p:spPr>
          <a:xfrm>
            <a:off x="838199" y="1825624"/>
            <a:ext cx="10972801" cy="4852762"/>
          </a:xfrm>
        </p:spPr>
        <p:txBody>
          <a:bodyPr>
            <a:normAutofit fontScale="92500" lnSpcReduction="10000"/>
          </a:bodyPr>
          <a:lstStyle/>
          <a:p>
            <a:r>
              <a:rPr lang="en-IE" dirty="0"/>
              <a:t>Students often struggle with maintaining control of a longer piece of writing (for most, this is the longest thing they’ll ever have written, for others it’s the longest thing they will ever write.)</a:t>
            </a:r>
          </a:p>
          <a:p>
            <a:r>
              <a:rPr lang="en-IE" dirty="0"/>
              <a:t>Encourage students to focus disproportionate attention on the opening sentence (Thesis Statement) of each paragraph</a:t>
            </a:r>
          </a:p>
          <a:p>
            <a:r>
              <a:rPr lang="en-IE" dirty="0"/>
              <a:t>Ask them “</a:t>
            </a:r>
            <a:r>
              <a:rPr lang="en-IE" b="1" i="1" dirty="0"/>
              <a:t>If I only read the first line of each paragraph, would I understand the argument you’re trying to make?”</a:t>
            </a:r>
          </a:p>
          <a:p>
            <a:r>
              <a:rPr lang="en-IE" dirty="0"/>
              <a:t>Using the grid on the next page, get the students to write </a:t>
            </a:r>
            <a:r>
              <a:rPr lang="en-IE" b="1" dirty="0"/>
              <a:t>JUST the first sentence</a:t>
            </a:r>
            <a:r>
              <a:rPr lang="en-IE" dirty="0"/>
              <a:t> of each paragraph, ensuring that they don’t unnecessarily start or end a paragraph with content/information.</a:t>
            </a:r>
          </a:p>
          <a:p>
            <a:r>
              <a:rPr lang="en-IE" dirty="0"/>
              <a:t>Remember, if a student does ‘</a:t>
            </a:r>
            <a:r>
              <a:rPr lang="en-IE" b="1" dirty="0"/>
              <a:t>go rogue</a:t>
            </a:r>
            <a:r>
              <a:rPr lang="en-IE" dirty="0"/>
              <a:t>’ during the writing process, you can always return to the title at the last minute and adjust it to </a:t>
            </a:r>
            <a:r>
              <a:rPr lang="en-IE" b="1" dirty="0"/>
              <a:t>fit what they have actually done! </a:t>
            </a:r>
            <a:r>
              <a:rPr lang="en-IE" dirty="0"/>
              <a:t>You’d be amazed at how often this ends up saving an RSR!</a:t>
            </a:r>
          </a:p>
        </p:txBody>
      </p:sp>
    </p:spTree>
    <p:extLst>
      <p:ext uri="{BB962C8B-B14F-4D97-AF65-F5344CB8AC3E}">
        <p14:creationId xmlns:p14="http://schemas.microsoft.com/office/powerpoint/2010/main" val="34348669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1F1D5A-ABFA-EEEB-E392-432EBC89965D}"/>
              </a:ext>
            </a:extLst>
          </p:cNvPr>
          <p:cNvSpPr>
            <a:spLocks noGrp="1"/>
          </p:cNvSpPr>
          <p:nvPr>
            <p:ph type="title"/>
          </p:nvPr>
        </p:nvSpPr>
        <p:spPr>
          <a:xfrm>
            <a:off x="157843" y="18255"/>
            <a:ext cx="10515600" cy="819945"/>
          </a:xfrm>
        </p:spPr>
        <p:txBody>
          <a:bodyPr>
            <a:normAutofit/>
          </a:bodyPr>
          <a:lstStyle/>
          <a:p>
            <a:r>
              <a:rPr lang="en-IE" sz="4000" dirty="0"/>
              <a:t>“Gridding” your argument:</a:t>
            </a:r>
          </a:p>
        </p:txBody>
      </p:sp>
      <p:sp>
        <p:nvSpPr>
          <p:cNvPr id="10" name="TextBox 9">
            <a:extLst>
              <a:ext uri="{FF2B5EF4-FFF2-40B4-BE49-F238E27FC236}">
                <a16:creationId xmlns:a16="http://schemas.microsoft.com/office/drawing/2014/main" id="{59D3E0EA-521A-59B3-BB9C-4DF01A4BA9DD}"/>
              </a:ext>
            </a:extLst>
          </p:cNvPr>
          <p:cNvSpPr txBox="1"/>
          <p:nvPr/>
        </p:nvSpPr>
        <p:spPr>
          <a:xfrm>
            <a:off x="9383486" y="740326"/>
            <a:ext cx="2579914" cy="6078587"/>
          </a:xfrm>
          <a:prstGeom prst="rect">
            <a:avLst/>
          </a:prstGeom>
          <a:noFill/>
          <a:ln>
            <a:solidFill>
              <a:schemeClr val="tx1"/>
            </a:solidFill>
          </a:ln>
        </p:spPr>
        <p:txBody>
          <a:bodyPr wrap="square" rtlCol="0">
            <a:spAutoFit/>
          </a:bodyPr>
          <a:lstStyle/>
          <a:p>
            <a:r>
              <a:rPr lang="en-IE" sz="1300" dirty="0"/>
              <a:t>Students only write the first line of their Intro and each paragraph in each box.</a:t>
            </a:r>
          </a:p>
          <a:p>
            <a:pPr algn="ctr"/>
            <a:r>
              <a:rPr lang="en-IE" sz="1200" dirty="0">
                <a:latin typeface="Calibri" panose="020F0502020204030204" pitchFamily="34" charset="0"/>
                <a:cs typeface="Calibri" panose="020F0502020204030204" pitchFamily="34" charset="0"/>
              </a:rPr>
              <a:t>↓</a:t>
            </a:r>
            <a:endParaRPr lang="en-IE" sz="1300" dirty="0"/>
          </a:p>
          <a:p>
            <a:r>
              <a:rPr lang="en-IE" sz="1300" dirty="0"/>
              <a:t>Check for ARGUMENT over CONTENT in each thesis statement.</a:t>
            </a:r>
          </a:p>
          <a:p>
            <a:pPr algn="ctr"/>
            <a:r>
              <a:rPr lang="en-IE" sz="1300" dirty="0">
                <a:latin typeface="Calibri" panose="020F0502020204030204" pitchFamily="34" charset="0"/>
                <a:cs typeface="Calibri" panose="020F0502020204030204" pitchFamily="34" charset="0"/>
              </a:rPr>
              <a:t>↓</a:t>
            </a:r>
            <a:endParaRPr lang="en-IE" sz="1300" dirty="0"/>
          </a:p>
          <a:p>
            <a:r>
              <a:rPr lang="en-IE" sz="1300" dirty="0"/>
              <a:t>Check for CHRONOLOGICAL or THEMATIC consistency in the presentation of the argument.</a:t>
            </a:r>
          </a:p>
          <a:p>
            <a:pPr algn="ctr"/>
            <a:r>
              <a:rPr lang="en-IE" sz="1300" dirty="0">
                <a:latin typeface="Calibri" panose="020F0502020204030204" pitchFamily="34" charset="0"/>
                <a:cs typeface="Calibri" panose="020F0502020204030204" pitchFamily="34" charset="0"/>
              </a:rPr>
              <a:t>↓</a:t>
            </a:r>
            <a:endParaRPr lang="en-IE" sz="1300" dirty="0"/>
          </a:p>
          <a:p>
            <a:r>
              <a:rPr lang="en-IE" sz="1300" dirty="0"/>
              <a:t>Deductive/Inductive reasoning (students don’t have to understand the specific terminology, but do need to understand the ‘flow’ of the argument).</a:t>
            </a:r>
          </a:p>
          <a:p>
            <a:pPr algn="ctr"/>
            <a:r>
              <a:rPr lang="en-IE" sz="1300" dirty="0">
                <a:latin typeface="Calibri" panose="020F0502020204030204" pitchFamily="34" charset="0"/>
                <a:cs typeface="Calibri" panose="020F0502020204030204" pitchFamily="34" charset="0"/>
              </a:rPr>
              <a:t>↓</a:t>
            </a:r>
            <a:endParaRPr lang="en-IE" sz="1300" dirty="0"/>
          </a:p>
          <a:p>
            <a:r>
              <a:rPr lang="en-IE" sz="1300" dirty="0"/>
              <a:t>Do they move from the: </a:t>
            </a:r>
          </a:p>
          <a:p>
            <a:pPr algn="ctr"/>
            <a:r>
              <a:rPr lang="en-IE" sz="1300" dirty="0"/>
              <a:t>Specific </a:t>
            </a:r>
            <a:r>
              <a:rPr lang="en-IE" sz="1300" dirty="0">
                <a:latin typeface="Calibri" panose="020F0502020204030204" pitchFamily="34" charset="0"/>
                <a:cs typeface="Calibri" panose="020F0502020204030204" pitchFamily="34" charset="0"/>
              </a:rPr>
              <a:t>→ General</a:t>
            </a:r>
          </a:p>
          <a:p>
            <a:pPr algn="ctr"/>
            <a:r>
              <a:rPr lang="en-IE" sz="1300" dirty="0">
                <a:latin typeface="Calibri" panose="020F0502020204030204" pitchFamily="34" charset="0"/>
                <a:cs typeface="Calibri" panose="020F0502020204030204" pitchFamily="34" charset="0"/>
              </a:rPr>
              <a:t>General → </a:t>
            </a:r>
            <a:r>
              <a:rPr lang="en-IE" sz="1300" dirty="0"/>
              <a:t>Specific</a:t>
            </a:r>
          </a:p>
          <a:p>
            <a:pPr algn="ctr"/>
            <a:r>
              <a:rPr lang="en-IE" sz="1300" dirty="0">
                <a:latin typeface="Calibri" panose="020F0502020204030204" pitchFamily="34" charset="0"/>
                <a:cs typeface="Calibri" panose="020F0502020204030204" pitchFamily="34" charset="0"/>
              </a:rPr>
              <a:t>↓</a:t>
            </a:r>
            <a:endParaRPr lang="en-IE" sz="1300" dirty="0"/>
          </a:p>
          <a:p>
            <a:r>
              <a:rPr lang="en-IE" sz="1300" dirty="0"/>
              <a:t>Introduce the idea that the closing line of a paragraph can serve as a link to the next idea being presented.</a:t>
            </a:r>
          </a:p>
          <a:p>
            <a:pPr algn="ctr"/>
            <a:r>
              <a:rPr lang="en-IE" sz="1300" dirty="0">
                <a:latin typeface="Calibri" panose="020F0502020204030204" pitchFamily="34" charset="0"/>
                <a:cs typeface="Calibri" panose="020F0502020204030204" pitchFamily="34" charset="0"/>
              </a:rPr>
              <a:t>↓</a:t>
            </a:r>
            <a:endParaRPr lang="en-IE" sz="1200" dirty="0"/>
          </a:p>
          <a:p>
            <a:r>
              <a:rPr lang="en-IE" sz="1300" dirty="0"/>
              <a:t>Not all will ‘get’ this, but when some do, it makes all the difference!</a:t>
            </a:r>
          </a:p>
        </p:txBody>
      </p:sp>
      <mc:AlternateContent xmlns:mc="http://schemas.openxmlformats.org/markup-compatibility/2006" xmlns:p14="http://schemas.microsoft.com/office/powerpoint/2010/main">
        <mc:Choice Requires="p14">
          <p:contentPart p14:bwMode="auto" r:id="rId2">
            <p14:nvContentPartPr>
              <p14:cNvPr id="11" name="Ink 10">
                <a:extLst>
                  <a:ext uri="{FF2B5EF4-FFF2-40B4-BE49-F238E27FC236}">
                    <a16:creationId xmlns:a16="http://schemas.microsoft.com/office/drawing/2014/main" id="{9F86F6BC-4287-20A3-2316-909AF9C48DB7}"/>
                  </a:ext>
                </a:extLst>
              </p14:cNvPr>
              <p14:cNvContentPartPr/>
              <p14:nvPr/>
            </p14:nvContentPartPr>
            <p14:xfrm>
              <a:off x="5752097" y="3097491"/>
              <a:ext cx="1109160" cy="144360"/>
            </p14:xfrm>
          </p:contentPart>
        </mc:Choice>
        <mc:Fallback xmlns="">
          <p:pic>
            <p:nvPicPr>
              <p:cNvPr id="11" name="Ink 10">
                <a:extLst>
                  <a:ext uri="{FF2B5EF4-FFF2-40B4-BE49-F238E27FC236}">
                    <a16:creationId xmlns:a16="http://schemas.microsoft.com/office/drawing/2014/main" id="{9F86F6BC-4287-20A3-2316-909AF9C48DB7}"/>
                  </a:ext>
                </a:extLst>
              </p:cNvPr>
              <p:cNvPicPr/>
              <p:nvPr/>
            </p:nvPicPr>
            <p:blipFill>
              <a:blip r:embed="rId4"/>
              <a:stretch>
                <a:fillRect/>
              </a:stretch>
            </p:blipFill>
            <p:spPr>
              <a:xfrm>
                <a:off x="5743097" y="3088491"/>
                <a:ext cx="1126800" cy="162000"/>
              </a:xfrm>
              <a:prstGeom prst="rect">
                <a:avLst/>
              </a:prstGeom>
            </p:spPr>
          </p:pic>
        </mc:Fallback>
      </mc:AlternateContent>
      <p:pic>
        <p:nvPicPr>
          <p:cNvPr id="4" name="Picture 3">
            <a:extLst>
              <a:ext uri="{FF2B5EF4-FFF2-40B4-BE49-F238E27FC236}">
                <a16:creationId xmlns:a16="http://schemas.microsoft.com/office/drawing/2014/main" id="{DF6478E9-6041-E8DD-DCF8-19514E2E1259}"/>
              </a:ext>
            </a:extLst>
          </p:cNvPr>
          <p:cNvPicPr>
            <a:picLocks noChangeAspect="1"/>
          </p:cNvPicPr>
          <p:nvPr/>
        </p:nvPicPr>
        <p:blipFill>
          <a:blip r:embed="rId5"/>
          <a:stretch>
            <a:fillRect/>
          </a:stretch>
        </p:blipFill>
        <p:spPr>
          <a:xfrm>
            <a:off x="239489" y="723481"/>
            <a:ext cx="8888184" cy="603640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6192147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36A55-F9BD-DD2C-AF27-92DE73F700D5}"/>
              </a:ext>
            </a:extLst>
          </p:cNvPr>
          <p:cNvSpPr>
            <a:spLocks noGrp="1"/>
          </p:cNvSpPr>
          <p:nvPr>
            <p:ph type="title"/>
          </p:nvPr>
        </p:nvSpPr>
        <p:spPr>
          <a:xfrm>
            <a:off x="332013" y="365126"/>
            <a:ext cx="11500757" cy="1153432"/>
          </a:xfrm>
        </p:spPr>
        <p:txBody>
          <a:bodyPr>
            <a:normAutofit/>
          </a:bodyPr>
          <a:lstStyle/>
          <a:p>
            <a:r>
              <a:rPr lang="en-IE" sz="4000" dirty="0"/>
              <a:t>A trick for ensuring top marks in the ‘Research Skills’	 </a:t>
            </a:r>
            <a:r>
              <a:rPr lang="en-IE" sz="2400" dirty="0"/>
              <a:t>(15 marks total)</a:t>
            </a:r>
            <a:endParaRPr lang="en-IE" sz="4000" dirty="0"/>
          </a:p>
        </p:txBody>
      </p:sp>
      <p:sp>
        <p:nvSpPr>
          <p:cNvPr id="3" name="Content Placeholder 2">
            <a:extLst>
              <a:ext uri="{FF2B5EF4-FFF2-40B4-BE49-F238E27FC236}">
                <a16:creationId xmlns:a16="http://schemas.microsoft.com/office/drawing/2014/main" id="{9A70D405-7F8D-37FE-90C3-236E86BD7914}"/>
              </a:ext>
            </a:extLst>
          </p:cNvPr>
          <p:cNvSpPr>
            <a:spLocks noGrp="1"/>
          </p:cNvSpPr>
          <p:nvPr>
            <p:ph idx="1"/>
          </p:nvPr>
        </p:nvSpPr>
        <p:spPr>
          <a:xfrm>
            <a:off x="332013" y="1518558"/>
            <a:ext cx="11310257" cy="5236028"/>
          </a:xfrm>
        </p:spPr>
        <p:txBody>
          <a:bodyPr>
            <a:normAutofit fontScale="92500" lnSpcReduction="20000"/>
          </a:bodyPr>
          <a:lstStyle/>
          <a:p>
            <a:r>
              <a:rPr lang="en-IE" dirty="0"/>
              <a:t>Layer your sources into your work…</a:t>
            </a:r>
          </a:p>
          <a:p>
            <a:pPr lvl="1"/>
            <a:r>
              <a:rPr lang="en-IE" dirty="0"/>
              <a:t>“As historian X has argued…”</a:t>
            </a:r>
          </a:p>
          <a:p>
            <a:pPr lvl="1"/>
            <a:r>
              <a:rPr lang="en-IE" dirty="0"/>
              <a:t>“In her treatment of this topic, Y suggest that, “…..”</a:t>
            </a:r>
          </a:p>
          <a:p>
            <a:pPr lvl="1"/>
            <a:r>
              <a:rPr lang="en-IE" dirty="0"/>
              <a:t>“Interestingly, X’s interpretation of this event differs to Y in certain ways.”</a:t>
            </a:r>
          </a:p>
          <a:p>
            <a:pPr lvl="1"/>
            <a:r>
              <a:rPr lang="en-IE" dirty="0"/>
              <a:t>“The primary source material quoted by historian X indicates that…”</a:t>
            </a:r>
          </a:p>
          <a:p>
            <a:pPr lvl="1"/>
            <a:r>
              <a:rPr lang="en-IE" dirty="0"/>
              <a:t>“Consulting the map/appendix/quantitative data in source Z, we see that…”</a:t>
            </a:r>
          </a:p>
          <a:p>
            <a:pPr lvl="1"/>
            <a:endParaRPr lang="en-IE" dirty="0"/>
          </a:p>
          <a:p>
            <a:r>
              <a:rPr lang="en-IE" dirty="0"/>
              <a:t>Footnotes are NOT obligatory, but can help to reinforce the examiner’s perception that you’ve engaged broadly with the source material!</a:t>
            </a:r>
          </a:p>
          <a:p>
            <a:pPr lvl="1"/>
            <a:r>
              <a:rPr lang="en-IE" dirty="0"/>
              <a:t>Be consistent with footnoting practice.</a:t>
            </a:r>
          </a:p>
          <a:p>
            <a:pPr lvl="1"/>
            <a:r>
              <a:rPr lang="en-IE" dirty="0"/>
              <a:t>Do the footnotes in long-form in MS Word and don’t transcribe until the final draft has been approved by the teacher</a:t>
            </a:r>
          </a:p>
          <a:p>
            <a:pPr lvl="1"/>
            <a:r>
              <a:rPr lang="en-IE" dirty="0"/>
              <a:t>“Ibid” can be your greatest ally, or your worst enemy</a:t>
            </a:r>
          </a:p>
          <a:p>
            <a:pPr lvl="1"/>
            <a:r>
              <a:rPr lang="en-IE" dirty="0"/>
              <a:t>If you can successfully illustrate the value of footnotes, you’ll have done your students a considerable service when they get to 3</a:t>
            </a:r>
            <a:r>
              <a:rPr lang="en-IE" baseline="30000" dirty="0"/>
              <a:t>rd</a:t>
            </a:r>
            <a:r>
              <a:rPr lang="en-IE" dirty="0"/>
              <a:t> Level.</a:t>
            </a:r>
          </a:p>
          <a:p>
            <a:pPr lvl="1"/>
            <a:r>
              <a:rPr lang="en-IE" dirty="0"/>
              <a:t>You don’t have to go mad with the footnotes. 12-15 would more than suffice to achieve the desired goal!</a:t>
            </a:r>
          </a:p>
          <a:p>
            <a:endParaRPr lang="en-IE" dirty="0"/>
          </a:p>
        </p:txBody>
      </p:sp>
    </p:spTree>
    <p:extLst>
      <p:ext uri="{BB962C8B-B14F-4D97-AF65-F5344CB8AC3E}">
        <p14:creationId xmlns:p14="http://schemas.microsoft.com/office/powerpoint/2010/main" val="7159002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8192E7-D4C3-BB5E-7C1E-0F0A9CB7FD2D}"/>
              </a:ext>
            </a:extLst>
          </p:cNvPr>
          <p:cNvSpPr>
            <a:spLocks noGrp="1"/>
          </p:cNvSpPr>
          <p:nvPr>
            <p:ph type="title"/>
          </p:nvPr>
        </p:nvSpPr>
        <p:spPr>
          <a:xfrm>
            <a:off x="397329" y="365125"/>
            <a:ext cx="11576957" cy="1325563"/>
          </a:xfrm>
        </p:spPr>
        <p:txBody>
          <a:bodyPr>
            <a:normAutofit/>
          </a:bodyPr>
          <a:lstStyle/>
          <a:p>
            <a:r>
              <a:rPr lang="en-IE" sz="4000" b="1" u="sng" dirty="0"/>
              <a:t>Review of Process</a:t>
            </a:r>
            <a:r>
              <a:rPr lang="en-IE" sz="4000" dirty="0"/>
              <a:t> – Always better as a separate section!</a:t>
            </a:r>
          </a:p>
        </p:txBody>
      </p:sp>
      <p:sp>
        <p:nvSpPr>
          <p:cNvPr id="3" name="Content Placeholder 2">
            <a:extLst>
              <a:ext uri="{FF2B5EF4-FFF2-40B4-BE49-F238E27FC236}">
                <a16:creationId xmlns:a16="http://schemas.microsoft.com/office/drawing/2014/main" id="{8727B8E8-9BD0-5111-3EAD-C3013AF94AD8}"/>
              </a:ext>
            </a:extLst>
          </p:cNvPr>
          <p:cNvSpPr>
            <a:spLocks noGrp="1"/>
          </p:cNvSpPr>
          <p:nvPr>
            <p:ph idx="1"/>
          </p:nvPr>
        </p:nvSpPr>
        <p:spPr>
          <a:xfrm>
            <a:off x="838200" y="1825624"/>
            <a:ext cx="10515600" cy="4716689"/>
          </a:xfrm>
        </p:spPr>
        <p:txBody>
          <a:bodyPr>
            <a:normAutofit lnSpcReduction="10000"/>
          </a:bodyPr>
          <a:lstStyle/>
          <a:p>
            <a:r>
              <a:rPr lang="en-IE" dirty="0"/>
              <a:t>Again, the guidelines are very vague:</a:t>
            </a:r>
          </a:p>
          <a:p>
            <a:endParaRPr lang="en-IE" dirty="0"/>
          </a:p>
          <a:p>
            <a:endParaRPr lang="en-IE" dirty="0"/>
          </a:p>
          <a:p>
            <a:endParaRPr lang="en-IE" dirty="0"/>
          </a:p>
          <a:p>
            <a:endParaRPr lang="en-IE" dirty="0"/>
          </a:p>
          <a:p>
            <a:endParaRPr lang="en-IE" dirty="0"/>
          </a:p>
          <a:p>
            <a:endParaRPr lang="en-IE" dirty="0"/>
          </a:p>
          <a:p>
            <a:r>
              <a:rPr lang="en-IE" dirty="0"/>
              <a:t>How do we make this as accessible as possible for our students?</a:t>
            </a:r>
          </a:p>
          <a:p>
            <a:r>
              <a:rPr lang="en-IE" dirty="0"/>
              <a:t>Avoid ‘generic’ writing – make the writing as specific to your own research as possible.</a:t>
            </a:r>
          </a:p>
        </p:txBody>
      </p:sp>
      <p:pic>
        <p:nvPicPr>
          <p:cNvPr id="5" name="Picture 4">
            <a:extLst>
              <a:ext uri="{FF2B5EF4-FFF2-40B4-BE49-F238E27FC236}">
                <a16:creationId xmlns:a16="http://schemas.microsoft.com/office/drawing/2014/main" id="{2381D3BA-FBF4-92B2-6E1B-DCD325A972FA}"/>
              </a:ext>
            </a:extLst>
          </p:cNvPr>
          <p:cNvPicPr>
            <a:picLocks noChangeAspect="1"/>
          </p:cNvPicPr>
          <p:nvPr/>
        </p:nvPicPr>
        <p:blipFill>
          <a:blip r:embed="rId2"/>
          <a:stretch>
            <a:fillRect/>
          </a:stretch>
        </p:blipFill>
        <p:spPr>
          <a:xfrm>
            <a:off x="1066779" y="2409815"/>
            <a:ext cx="5638841" cy="257176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7402414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B1F7C2-7736-CE4D-B1FE-7E8C60255EFD}"/>
              </a:ext>
            </a:extLst>
          </p:cNvPr>
          <p:cNvSpPr>
            <a:spLocks noGrp="1"/>
          </p:cNvSpPr>
          <p:nvPr>
            <p:ph type="title"/>
          </p:nvPr>
        </p:nvSpPr>
        <p:spPr>
          <a:xfrm>
            <a:off x="838200" y="365125"/>
            <a:ext cx="10869386" cy="1325563"/>
          </a:xfrm>
        </p:spPr>
        <p:txBody>
          <a:bodyPr>
            <a:normAutofit fontScale="90000"/>
          </a:bodyPr>
          <a:lstStyle/>
          <a:p>
            <a:r>
              <a:rPr lang="en-IE" b="1" u="sng" dirty="0"/>
              <a:t>Review</a:t>
            </a:r>
            <a:r>
              <a:rPr lang="en-IE" dirty="0"/>
              <a:t>: Ask some or all of these question, look at the answers, then remove the questions! – Simple!</a:t>
            </a:r>
          </a:p>
        </p:txBody>
      </p:sp>
      <p:sp>
        <p:nvSpPr>
          <p:cNvPr id="3" name="Content Placeholder 2">
            <a:extLst>
              <a:ext uri="{FF2B5EF4-FFF2-40B4-BE49-F238E27FC236}">
                <a16:creationId xmlns:a16="http://schemas.microsoft.com/office/drawing/2014/main" id="{83B46CF5-0EBE-7840-BAF2-F71C86F78974}"/>
              </a:ext>
            </a:extLst>
          </p:cNvPr>
          <p:cNvSpPr>
            <a:spLocks noGrp="1"/>
          </p:cNvSpPr>
          <p:nvPr>
            <p:ph idx="1"/>
          </p:nvPr>
        </p:nvSpPr>
        <p:spPr>
          <a:xfrm>
            <a:off x="838199" y="1825624"/>
            <a:ext cx="10956471" cy="4890861"/>
          </a:xfrm>
        </p:spPr>
        <p:txBody>
          <a:bodyPr>
            <a:normAutofit fontScale="92500" lnSpcReduction="10000"/>
          </a:bodyPr>
          <a:lstStyle/>
          <a:p>
            <a:r>
              <a:rPr lang="en-IE" dirty="0"/>
              <a:t>What did you find </a:t>
            </a:r>
            <a:r>
              <a:rPr lang="en-IE" b="1" dirty="0"/>
              <a:t>hard</a:t>
            </a:r>
            <a:r>
              <a:rPr lang="en-IE" dirty="0"/>
              <a:t> about this process?</a:t>
            </a:r>
          </a:p>
          <a:p>
            <a:r>
              <a:rPr lang="en-IE" dirty="0"/>
              <a:t>What did you find </a:t>
            </a:r>
            <a:r>
              <a:rPr lang="en-IE" b="1" dirty="0"/>
              <a:t>easy</a:t>
            </a:r>
            <a:r>
              <a:rPr lang="en-IE" dirty="0"/>
              <a:t> about this process?</a:t>
            </a:r>
          </a:p>
          <a:p>
            <a:r>
              <a:rPr lang="en-IE" dirty="0"/>
              <a:t>What </a:t>
            </a:r>
            <a:r>
              <a:rPr lang="en-IE" b="1" dirty="0"/>
              <a:t>most engaged you </a:t>
            </a:r>
            <a:r>
              <a:rPr lang="en-IE" dirty="0"/>
              <a:t>while undertaking the research and writing?</a:t>
            </a:r>
          </a:p>
          <a:p>
            <a:r>
              <a:rPr lang="en-IE" dirty="0"/>
              <a:t>What </a:t>
            </a:r>
            <a:r>
              <a:rPr lang="en-IE" b="1" dirty="0"/>
              <a:t>skills</a:t>
            </a:r>
            <a:r>
              <a:rPr lang="en-IE" dirty="0"/>
              <a:t> (either historical or practical/writing/drafting) did you develop during the process?</a:t>
            </a:r>
          </a:p>
          <a:p>
            <a:r>
              <a:rPr lang="en-IE" dirty="0"/>
              <a:t>How well did you achieve the </a:t>
            </a:r>
            <a:r>
              <a:rPr lang="en-IE" b="1" dirty="0"/>
              <a:t>aims</a:t>
            </a:r>
            <a:r>
              <a:rPr lang="en-IE" dirty="0"/>
              <a:t> you set out on page one?</a:t>
            </a:r>
          </a:p>
          <a:p>
            <a:r>
              <a:rPr lang="en-IE" dirty="0"/>
              <a:t>What would you </a:t>
            </a:r>
            <a:r>
              <a:rPr lang="en-IE" b="1" dirty="0"/>
              <a:t>do differently </a:t>
            </a:r>
            <a:r>
              <a:rPr lang="en-IE" dirty="0"/>
              <a:t>if doing it again from scratch (in an ideal world – i.e. archival visits, language barriers, depth of background reading?</a:t>
            </a:r>
          </a:p>
          <a:p>
            <a:r>
              <a:rPr lang="en-IE" dirty="0"/>
              <a:t>Was this overall an </a:t>
            </a:r>
            <a:r>
              <a:rPr lang="en-IE" b="1" dirty="0"/>
              <a:t>enjoyable</a:t>
            </a:r>
            <a:r>
              <a:rPr lang="en-IE" dirty="0"/>
              <a:t> process – honest can help here, but not too much honesty!</a:t>
            </a:r>
          </a:p>
          <a:p>
            <a:r>
              <a:rPr lang="en-IE" dirty="0"/>
              <a:t>(Would an examiner be able to tell that this is your review if they hadn’t actually read your Extended Essay? If not, it’s </a:t>
            </a:r>
            <a:r>
              <a:rPr lang="en-IE" b="1" u="sng" dirty="0"/>
              <a:t>too generic</a:t>
            </a:r>
            <a:r>
              <a:rPr lang="en-IE" dirty="0"/>
              <a:t>!) </a:t>
            </a:r>
          </a:p>
        </p:txBody>
      </p:sp>
    </p:spTree>
    <p:extLst>
      <p:ext uri="{BB962C8B-B14F-4D97-AF65-F5344CB8AC3E}">
        <p14:creationId xmlns:p14="http://schemas.microsoft.com/office/powerpoint/2010/main" val="12426663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C1B8BE-8E7A-9F00-C15C-39475F9741AC}"/>
              </a:ext>
            </a:extLst>
          </p:cNvPr>
          <p:cNvSpPr>
            <a:spLocks noGrp="1"/>
          </p:cNvSpPr>
          <p:nvPr>
            <p:ph type="title"/>
          </p:nvPr>
        </p:nvSpPr>
        <p:spPr>
          <a:xfrm>
            <a:off x="391886" y="92977"/>
            <a:ext cx="10961914" cy="984708"/>
          </a:xfrm>
        </p:spPr>
        <p:txBody>
          <a:bodyPr>
            <a:normAutofit/>
          </a:bodyPr>
          <a:lstStyle/>
          <a:p>
            <a:r>
              <a:rPr lang="en-IE" sz="4000" dirty="0"/>
              <a:t>Some practical considerations for the closing stages</a:t>
            </a:r>
          </a:p>
        </p:txBody>
      </p:sp>
      <p:sp>
        <p:nvSpPr>
          <p:cNvPr id="3" name="Content Placeholder 2">
            <a:extLst>
              <a:ext uri="{FF2B5EF4-FFF2-40B4-BE49-F238E27FC236}">
                <a16:creationId xmlns:a16="http://schemas.microsoft.com/office/drawing/2014/main" id="{0E9DB013-56BE-8F8A-4EE2-6A6035D61304}"/>
              </a:ext>
            </a:extLst>
          </p:cNvPr>
          <p:cNvSpPr>
            <a:spLocks noGrp="1"/>
          </p:cNvSpPr>
          <p:nvPr>
            <p:ph idx="1"/>
          </p:nvPr>
        </p:nvSpPr>
        <p:spPr>
          <a:xfrm>
            <a:off x="391886" y="1077685"/>
            <a:ext cx="11555185" cy="5535385"/>
          </a:xfrm>
        </p:spPr>
        <p:txBody>
          <a:bodyPr>
            <a:normAutofit fontScale="85000" lnSpcReduction="20000"/>
          </a:bodyPr>
          <a:lstStyle/>
          <a:p>
            <a:r>
              <a:rPr lang="en-IE" dirty="0"/>
              <a:t>Well in advance of the final submission, ensure that students have </a:t>
            </a:r>
            <a:r>
              <a:rPr lang="en-IE" b="1" dirty="0"/>
              <a:t>practiced handwriting and fitting </a:t>
            </a:r>
            <a:r>
              <a:rPr lang="en-IE" dirty="0"/>
              <a:t>their </a:t>
            </a:r>
            <a:r>
              <a:rPr lang="en-IE" u="sng" dirty="0"/>
              <a:t>Outline Plan </a:t>
            </a:r>
            <a:r>
              <a:rPr lang="en-IE" dirty="0"/>
              <a:t>and </a:t>
            </a:r>
            <a:r>
              <a:rPr lang="en-IE" u="sng" dirty="0"/>
              <a:t>Evaluation of Sources </a:t>
            </a:r>
            <a:r>
              <a:rPr lang="en-IE" dirty="0"/>
              <a:t>into photocopied versions of the booklet. This is not a problem that you want them to encounter on the last day.</a:t>
            </a:r>
          </a:p>
          <a:p>
            <a:pPr lvl="1"/>
            <a:r>
              <a:rPr lang="en-IE" dirty="0"/>
              <a:t>You’ll probably need 3-4 blank copies of the 1-page Outline Plan page per student and 2-3 copies of the 2-page Evaluation of Source page (print two sided). That way the students know where they stand. Remember, not all hand-writing is created equal!</a:t>
            </a:r>
          </a:p>
          <a:p>
            <a:r>
              <a:rPr lang="en-IE" dirty="0"/>
              <a:t>Remember, the </a:t>
            </a:r>
            <a:r>
              <a:rPr lang="en-IE" b="1" dirty="0"/>
              <a:t>formatting</a:t>
            </a:r>
            <a:r>
              <a:rPr lang="en-IE" dirty="0"/>
              <a:t> and </a:t>
            </a:r>
            <a:r>
              <a:rPr lang="en-IE" b="1" dirty="0"/>
              <a:t>printing of SEN students’ </a:t>
            </a:r>
            <a:r>
              <a:rPr lang="en-IE" dirty="0"/>
              <a:t>work</a:t>
            </a:r>
            <a:r>
              <a:rPr lang="en-IE" b="1" dirty="0"/>
              <a:t> </a:t>
            </a:r>
            <a:r>
              <a:rPr lang="en-IE" dirty="0"/>
              <a:t>invariably takes longer and is far messier than you first predict. Add extra time, then double it…</a:t>
            </a:r>
          </a:p>
          <a:p>
            <a:r>
              <a:rPr lang="en-IE" b="1" dirty="0"/>
              <a:t>Word Count </a:t>
            </a:r>
            <a:r>
              <a:rPr lang="en-IE" dirty="0"/>
              <a:t>– 1,200-1,500 words – As far as I know, no penalty has yet been imposed on word count, but prolixity is the historian’s enemy. Most students will struggle to bring their work down to length (1,500), rather than stretch it out to length (1,200)</a:t>
            </a:r>
          </a:p>
          <a:p>
            <a:pPr lvl="1"/>
            <a:r>
              <a:rPr lang="en-IE" sz="2600" dirty="0"/>
              <a:t>Academic conventions (that they’ll face in college) is usually </a:t>
            </a:r>
            <a:r>
              <a:rPr lang="en-IE" sz="2600" b="1" dirty="0"/>
              <a:t>+/- 10% </a:t>
            </a:r>
            <a:r>
              <a:rPr lang="en-IE" sz="2600" dirty="0"/>
              <a:t>of stated word count (i.e. give them some lee-way!)</a:t>
            </a:r>
          </a:p>
          <a:p>
            <a:r>
              <a:rPr lang="en-IE" sz="3000" dirty="0"/>
              <a:t>My guess is that as more projects come online in other subject, the very high average grade in the History RSR might lead to more stringent criteria being applied to our project in an incremental manner. The SEC state in every marking scheme that: “</a:t>
            </a:r>
            <a:r>
              <a:rPr lang="en-GB" sz="3000" b="1" i="1" dirty="0"/>
              <a:t>Assumptions about future marking schemes on the basis of past schemes should be avoided</a:t>
            </a:r>
            <a:r>
              <a:rPr lang="en-GB" sz="3000" dirty="0"/>
              <a:t>.” </a:t>
            </a:r>
            <a:r>
              <a:rPr lang="en-IE" sz="3000" dirty="0"/>
              <a:t> i.e. they won’t necessarily pre-warn teachers about changes to the marking scheme.</a:t>
            </a:r>
          </a:p>
        </p:txBody>
      </p:sp>
    </p:spTree>
    <p:extLst>
      <p:ext uri="{BB962C8B-B14F-4D97-AF65-F5344CB8AC3E}">
        <p14:creationId xmlns:p14="http://schemas.microsoft.com/office/powerpoint/2010/main" val="15808568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0B4DB-76ED-7D1E-90FE-4B3E3C4A4597}"/>
              </a:ext>
            </a:extLst>
          </p:cNvPr>
          <p:cNvSpPr>
            <a:spLocks noGrp="1"/>
          </p:cNvSpPr>
          <p:nvPr>
            <p:ph type="title"/>
          </p:nvPr>
        </p:nvSpPr>
        <p:spPr>
          <a:xfrm>
            <a:off x="451757" y="326575"/>
            <a:ext cx="10902043" cy="800100"/>
          </a:xfrm>
        </p:spPr>
        <p:txBody>
          <a:bodyPr>
            <a:normAutofit fontScale="90000"/>
          </a:bodyPr>
          <a:lstStyle/>
          <a:p>
            <a:r>
              <a:rPr lang="en-IE" dirty="0"/>
              <a:t>Consider having a “write up day” –</a:t>
            </a:r>
            <a:br>
              <a:rPr lang="en-IE" dirty="0"/>
            </a:br>
            <a:r>
              <a:rPr lang="en-IE" dirty="0"/>
              <a:t>Getting it from computers into booklets</a:t>
            </a:r>
          </a:p>
        </p:txBody>
      </p:sp>
      <p:sp>
        <p:nvSpPr>
          <p:cNvPr id="3" name="Content Placeholder 2">
            <a:extLst>
              <a:ext uri="{FF2B5EF4-FFF2-40B4-BE49-F238E27FC236}">
                <a16:creationId xmlns:a16="http://schemas.microsoft.com/office/drawing/2014/main" id="{4C9C5D99-A4B8-7901-7B93-2BBD867186C7}"/>
              </a:ext>
            </a:extLst>
          </p:cNvPr>
          <p:cNvSpPr>
            <a:spLocks noGrp="1"/>
          </p:cNvSpPr>
          <p:nvPr>
            <p:ph idx="1"/>
          </p:nvPr>
        </p:nvSpPr>
        <p:spPr>
          <a:xfrm>
            <a:off x="272143" y="1447800"/>
            <a:ext cx="11576956" cy="5372099"/>
          </a:xfrm>
        </p:spPr>
        <p:txBody>
          <a:bodyPr>
            <a:normAutofit fontScale="92500"/>
          </a:bodyPr>
          <a:lstStyle/>
          <a:p>
            <a:r>
              <a:rPr lang="en-IE" sz="2400" dirty="0"/>
              <a:t>Where possible dedicate a “</a:t>
            </a:r>
            <a:r>
              <a:rPr lang="en-IE" sz="2400" b="1" dirty="0"/>
              <a:t>Write-up day</a:t>
            </a:r>
            <a:r>
              <a:rPr lang="en-IE" sz="2400" dirty="0"/>
              <a:t>”, where the 6</a:t>
            </a:r>
            <a:r>
              <a:rPr lang="en-IE" sz="2400" baseline="30000" dirty="0"/>
              <a:t>th</a:t>
            </a:r>
            <a:r>
              <a:rPr lang="en-IE" sz="2400" dirty="0"/>
              <a:t> year History students are withdrawn from class to somewhere quiet like the library. </a:t>
            </a:r>
          </a:p>
          <a:p>
            <a:r>
              <a:rPr lang="en-IE" sz="2400" dirty="0"/>
              <a:t>A reasonable DP might give you a </a:t>
            </a:r>
            <a:r>
              <a:rPr lang="en-IE" sz="2400" b="1" dirty="0"/>
              <a:t>few classes of cover </a:t>
            </a:r>
            <a:r>
              <a:rPr lang="en-IE" sz="2400" dirty="0"/>
              <a:t>for “school business”, if not, do what teachers always do – haggle/barter with cooperative colleagues. We do Wednesday mornings in my school (it’s all doable in a half-day)</a:t>
            </a:r>
          </a:p>
          <a:p>
            <a:r>
              <a:rPr lang="en-IE" sz="2400" dirty="0"/>
              <a:t>Make sure that this day is planned at </a:t>
            </a:r>
            <a:r>
              <a:rPr lang="en-IE" sz="2400" b="1" dirty="0"/>
              <a:t>least a week before </a:t>
            </a:r>
            <a:r>
              <a:rPr lang="en-IE" sz="2400" dirty="0"/>
              <a:t>the FINAL SEC DEADLINE, otherwise you have no wiggle room… </a:t>
            </a:r>
          </a:p>
          <a:p>
            <a:r>
              <a:rPr lang="en-IE" sz="2400" dirty="0"/>
              <a:t>Why bother with this?</a:t>
            </a:r>
          </a:p>
          <a:p>
            <a:pPr lvl="1"/>
            <a:r>
              <a:rPr lang="en-IE" sz="1800" dirty="0"/>
              <a:t>Provide students with focus and a </a:t>
            </a:r>
            <a:r>
              <a:rPr lang="en-IE" sz="1800" b="1" dirty="0"/>
              <a:t>definitive ‘end point’ </a:t>
            </a:r>
            <a:r>
              <a:rPr lang="en-IE" sz="1800" dirty="0"/>
              <a:t>for them to work towards</a:t>
            </a:r>
          </a:p>
          <a:p>
            <a:pPr lvl="1"/>
            <a:r>
              <a:rPr lang="en-IE" sz="1800" dirty="0"/>
              <a:t>Adds a sense of </a:t>
            </a:r>
            <a:r>
              <a:rPr lang="en-IE" sz="1800" b="1" dirty="0"/>
              <a:t>prestige</a:t>
            </a:r>
            <a:r>
              <a:rPr lang="en-IE" sz="1800" dirty="0"/>
              <a:t> to the project (and show you value their work)</a:t>
            </a:r>
          </a:p>
          <a:p>
            <a:pPr lvl="1"/>
            <a:r>
              <a:rPr lang="en-IE" sz="1800" dirty="0"/>
              <a:t>Avoids students </a:t>
            </a:r>
            <a:r>
              <a:rPr lang="en-IE" sz="1800" b="1" dirty="0"/>
              <a:t>losing booklets </a:t>
            </a:r>
            <a:r>
              <a:rPr lang="en-IE" sz="1800" dirty="0"/>
              <a:t>by only giving out the actual SEC booklets on the day (this WILL happen, I guarantee it)</a:t>
            </a:r>
          </a:p>
          <a:p>
            <a:pPr lvl="1"/>
            <a:r>
              <a:rPr lang="en-IE" sz="1800" dirty="0"/>
              <a:t>Allows students to ask </a:t>
            </a:r>
            <a:r>
              <a:rPr lang="en-IE" sz="1800" b="1" dirty="0"/>
              <a:t>last-minute questions </a:t>
            </a:r>
            <a:r>
              <a:rPr lang="en-IE" sz="1800" dirty="0"/>
              <a:t>– maybe there’s a question that they forgot to ask – better late than never!</a:t>
            </a:r>
          </a:p>
          <a:p>
            <a:pPr lvl="1"/>
            <a:r>
              <a:rPr lang="en-IE" sz="1800" dirty="0"/>
              <a:t>Ideally, students hand up work and ‘</a:t>
            </a:r>
            <a:r>
              <a:rPr lang="en-IE" sz="1800" b="1" dirty="0"/>
              <a:t>sign off</a:t>
            </a:r>
            <a:r>
              <a:rPr lang="en-IE" sz="1800" dirty="0"/>
              <a:t>’ on the paperwork, meaning you spend less time ‘chasing down’ students</a:t>
            </a:r>
          </a:p>
          <a:p>
            <a:pPr lvl="1"/>
            <a:r>
              <a:rPr lang="en-IE" sz="1800" dirty="0"/>
              <a:t>Be there to ensure </a:t>
            </a:r>
            <a:r>
              <a:rPr lang="en-IE" sz="1800" b="1" dirty="0"/>
              <a:t>BLUE or BLACK </a:t>
            </a:r>
            <a:r>
              <a:rPr lang="en-IE" sz="1800" dirty="0"/>
              <a:t>pen only and </a:t>
            </a:r>
            <a:r>
              <a:rPr lang="en-IE" sz="1800" b="1" dirty="0"/>
              <a:t>NO TIPEX!</a:t>
            </a:r>
            <a:r>
              <a:rPr lang="en-IE" sz="1800" dirty="0"/>
              <a:t> – Remember these docs are now </a:t>
            </a:r>
            <a:r>
              <a:rPr lang="en-IE" sz="1800" b="1" dirty="0"/>
              <a:t>SCANNED</a:t>
            </a:r>
            <a:r>
              <a:rPr lang="en-IE" sz="1800" dirty="0"/>
              <a:t> for correction!</a:t>
            </a:r>
          </a:p>
          <a:p>
            <a:pPr lvl="1"/>
            <a:r>
              <a:rPr lang="en-IE" sz="1800" dirty="0"/>
              <a:t>Where possible, ensure that the SEN students are part in this process  - </a:t>
            </a:r>
            <a:r>
              <a:rPr lang="en-IE" sz="1800" b="1" dirty="0"/>
              <a:t>inclusion matters</a:t>
            </a:r>
          </a:p>
          <a:p>
            <a:pPr lvl="1"/>
            <a:r>
              <a:rPr lang="en-IE" sz="1800" b="1" dirty="0"/>
              <a:t>A formal recognition that students have potentially just earned 20 CAO points is a nice way to round of this process!</a:t>
            </a:r>
          </a:p>
          <a:p>
            <a:endParaRPr lang="en-IE" dirty="0"/>
          </a:p>
        </p:txBody>
      </p:sp>
    </p:spTree>
    <p:extLst>
      <p:ext uri="{BB962C8B-B14F-4D97-AF65-F5344CB8AC3E}">
        <p14:creationId xmlns:p14="http://schemas.microsoft.com/office/powerpoint/2010/main" val="28322518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A64041-DC58-3456-3958-08AC27DFEC1A}"/>
              </a:ext>
            </a:extLst>
          </p:cNvPr>
          <p:cNvSpPr>
            <a:spLocks noGrp="1"/>
          </p:cNvSpPr>
          <p:nvPr>
            <p:ph type="title"/>
          </p:nvPr>
        </p:nvSpPr>
        <p:spPr>
          <a:xfrm>
            <a:off x="212271" y="-21318"/>
            <a:ext cx="11141529" cy="1325563"/>
          </a:xfrm>
        </p:spPr>
        <p:txBody>
          <a:bodyPr/>
          <a:lstStyle/>
          <a:p>
            <a:r>
              <a:rPr lang="en-IE" dirty="0"/>
              <a:t>Remember…</a:t>
            </a:r>
          </a:p>
        </p:txBody>
      </p:sp>
      <p:sp>
        <p:nvSpPr>
          <p:cNvPr id="3" name="Content Placeholder 2">
            <a:extLst>
              <a:ext uri="{FF2B5EF4-FFF2-40B4-BE49-F238E27FC236}">
                <a16:creationId xmlns:a16="http://schemas.microsoft.com/office/drawing/2014/main" id="{D31C8A83-A0ED-6300-23A1-0A9EFE9A2BFB}"/>
              </a:ext>
            </a:extLst>
          </p:cNvPr>
          <p:cNvSpPr>
            <a:spLocks noGrp="1"/>
          </p:cNvSpPr>
          <p:nvPr>
            <p:ph idx="1"/>
          </p:nvPr>
        </p:nvSpPr>
        <p:spPr>
          <a:xfrm>
            <a:off x="250371" y="1418548"/>
            <a:ext cx="11555186" cy="5227184"/>
          </a:xfrm>
        </p:spPr>
        <p:txBody>
          <a:bodyPr>
            <a:normAutofit fontScale="77500" lnSpcReduction="20000"/>
          </a:bodyPr>
          <a:lstStyle/>
          <a:p>
            <a:r>
              <a:rPr lang="en-IE" sz="8600" dirty="0"/>
              <a:t>WRITING IS HARD</a:t>
            </a:r>
          </a:p>
          <a:p>
            <a:endParaRPr lang="en-IE" sz="8600" dirty="0"/>
          </a:p>
          <a:p>
            <a:r>
              <a:rPr lang="en-IE" sz="8600" dirty="0"/>
              <a:t>WRITING WELL IS REALLY HARD</a:t>
            </a:r>
          </a:p>
          <a:p>
            <a:endParaRPr lang="en-IE" sz="6600" dirty="0"/>
          </a:p>
          <a:p>
            <a:r>
              <a:rPr lang="en-IE" sz="4000" dirty="0"/>
              <a:t>Hard things are hard, and that’s a valuable lesson it and of itself…</a:t>
            </a:r>
          </a:p>
          <a:p>
            <a:endParaRPr lang="en-IE" sz="4000" dirty="0"/>
          </a:p>
          <a:p>
            <a:r>
              <a:rPr lang="en-IE" sz="4000" dirty="0"/>
              <a:t>Any/all of these suggestion might work brilliantly for one class group or one student, but not for others. That’s just what teaching is like…!</a:t>
            </a:r>
          </a:p>
        </p:txBody>
      </p:sp>
    </p:spTree>
    <p:extLst>
      <p:ext uri="{BB962C8B-B14F-4D97-AF65-F5344CB8AC3E}">
        <p14:creationId xmlns:p14="http://schemas.microsoft.com/office/powerpoint/2010/main" val="12869866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29CC70C-6E53-6FEF-AF3D-8316FF9E4205}"/>
              </a:ext>
            </a:extLst>
          </p:cNvPr>
          <p:cNvSpPr>
            <a:spLocks noGrp="1"/>
          </p:cNvSpPr>
          <p:nvPr>
            <p:ph type="ctrTitle"/>
          </p:nvPr>
        </p:nvSpPr>
        <p:spPr>
          <a:xfrm>
            <a:off x="1524000" y="806677"/>
            <a:ext cx="9144000" cy="2387600"/>
          </a:xfrm>
        </p:spPr>
        <p:txBody>
          <a:bodyPr/>
          <a:lstStyle/>
          <a:p>
            <a:r>
              <a:rPr lang="en-IE" dirty="0"/>
              <a:t>I will now skilfully dodge your questions…</a:t>
            </a:r>
          </a:p>
        </p:txBody>
      </p:sp>
      <p:sp>
        <p:nvSpPr>
          <p:cNvPr id="5" name="Subtitle 4">
            <a:extLst>
              <a:ext uri="{FF2B5EF4-FFF2-40B4-BE49-F238E27FC236}">
                <a16:creationId xmlns:a16="http://schemas.microsoft.com/office/drawing/2014/main" id="{19A540C0-196F-6447-AAB5-203214D6FF49}"/>
              </a:ext>
            </a:extLst>
          </p:cNvPr>
          <p:cNvSpPr>
            <a:spLocks noGrp="1"/>
          </p:cNvSpPr>
          <p:nvPr>
            <p:ph type="subTitle" idx="1"/>
          </p:nvPr>
        </p:nvSpPr>
        <p:spPr>
          <a:xfrm>
            <a:off x="930729" y="3602038"/>
            <a:ext cx="10439400" cy="1655762"/>
          </a:xfrm>
        </p:spPr>
        <p:txBody>
          <a:bodyPr>
            <a:normAutofit lnSpcReduction="10000"/>
          </a:bodyPr>
          <a:lstStyle/>
          <a:p>
            <a:r>
              <a:rPr lang="en-IE" dirty="0"/>
              <a:t>But if you’d like to reserve your abuse, you can instead unleash a tirade to </a:t>
            </a:r>
            <a:r>
              <a:rPr lang="en-IE" dirty="0">
                <a:hlinkClick r:id="rId2"/>
              </a:rPr>
              <a:t>j.devitt@thekingshospital.ie</a:t>
            </a:r>
            <a:endParaRPr lang="en-IE" dirty="0"/>
          </a:p>
          <a:p>
            <a:r>
              <a:rPr lang="en-IE" dirty="0"/>
              <a:t>Or</a:t>
            </a:r>
          </a:p>
          <a:p>
            <a:r>
              <a:rPr lang="en-IE" dirty="0"/>
              <a:t>@JeromeDevitt on twitter (mostly Pol-Soc content there, with bits of history)</a:t>
            </a:r>
          </a:p>
        </p:txBody>
      </p:sp>
    </p:spTree>
    <p:extLst>
      <p:ext uri="{BB962C8B-B14F-4D97-AF65-F5344CB8AC3E}">
        <p14:creationId xmlns:p14="http://schemas.microsoft.com/office/powerpoint/2010/main" val="250110201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5064</TotalTime>
  <Words>3966</Words>
  <Application>Microsoft Office PowerPoint</Application>
  <PresentationFormat>Widescreen</PresentationFormat>
  <Paragraphs>256</Paragraphs>
  <Slides>24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24</vt:i4>
      </vt:variant>
    </vt:vector>
  </HeadingPairs>
  <TitlesOfParts>
    <vt:vector size="28" baseType="lpstr">
      <vt:lpstr>Arial</vt:lpstr>
      <vt:lpstr>Calibri</vt:lpstr>
      <vt:lpstr>Calibri Light</vt:lpstr>
      <vt:lpstr>Office Theme</vt:lpstr>
      <vt:lpstr>Being the Adult in the Room</vt:lpstr>
      <vt:lpstr>Why I think that the RSR is the single most important piece of writing that most students do in the entire Leaving Cert process…</vt:lpstr>
      <vt:lpstr>Before you begin the process</vt:lpstr>
      <vt:lpstr>Things an LC History teacher should be aware of: 1. The Students…</vt:lpstr>
      <vt:lpstr>Things an LC History teacher should be aware of: 2. The Teachers…</vt:lpstr>
      <vt:lpstr>“Sometime a bad decision is better than no decision…”  To come to some kind of provisional choice ask some or all of the following questions…</vt:lpstr>
      <vt:lpstr>Pastoral Issues – More common for an English teacher, but not unusual for LC History…</vt:lpstr>
      <vt:lpstr>A Provisional Timelines  Make sure the students know where they stand!</vt:lpstr>
      <vt:lpstr>Some issues to consider with the OUTLINE PLAN</vt:lpstr>
      <vt:lpstr>Citation of Sources – The easiest section, but with most marks unnecessarily dropped!</vt:lpstr>
      <vt:lpstr>Evaluation of Sources:</vt:lpstr>
      <vt:lpstr>Evaluation of Sources: A progressive approach</vt:lpstr>
      <vt:lpstr>What kinds of things might you focus on in your Strengths and Weaknesses in your evaluation of sources?</vt:lpstr>
      <vt:lpstr>Extended Essay – 50 Marks</vt:lpstr>
      <vt:lpstr>The Process itself – General points for teachers to consider</vt:lpstr>
      <vt:lpstr>What if a student can’t craft an argument?</vt:lpstr>
      <vt:lpstr>“Gridding” your argument:</vt:lpstr>
      <vt:lpstr>A trick for ensuring top marks in the ‘Research Skills’  (15 marks total)</vt:lpstr>
      <vt:lpstr>Review of Process – Always better as a separate section!</vt:lpstr>
      <vt:lpstr>Review: Ask some or all of these question, look at the answers, then remove the questions! – Simple!</vt:lpstr>
      <vt:lpstr>Some practical considerations for the closing stages</vt:lpstr>
      <vt:lpstr>Consider having a “write up day” – Getting it from computers into booklets</vt:lpstr>
      <vt:lpstr>Remember…</vt:lpstr>
      <vt:lpstr>I will now skilfully dodge your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Being the Adult in the Room</dc:title>
  <dc:creator>Jerome Devitt</dc:creator>
  <cp:lastModifiedBy>Jerome Devitt</cp:lastModifiedBy>
  <cp:revision>58</cp:revision>
  <dcterms:created xsi:type="dcterms:W3CDTF">2022-09-05T18:05:41Z</dcterms:created>
  <dcterms:modified xsi:type="dcterms:W3CDTF">2022-10-10T12:56:47Z</dcterms:modified>
</cp:coreProperties>
</file>