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6" r:id="rId4"/>
    <p:sldId id="264" r:id="rId5"/>
    <p:sldId id="268" r:id="rId6"/>
    <p:sldId id="282" r:id="rId7"/>
    <p:sldId id="283" r:id="rId8"/>
    <p:sldId id="270" r:id="rId9"/>
    <p:sldId id="293" r:id="rId10"/>
    <p:sldId id="287" r:id="rId11"/>
    <p:sldId id="288" r:id="rId12"/>
    <p:sldId id="289" r:id="rId13"/>
    <p:sldId id="290" r:id="rId14"/>
    <p:sldId id="291" r:id="rId15"/>
    <p:sldId id="292" r:id="rId16"/>
    <p:sldId id="280" r:id="rId17"/>
    <p:sldId id="28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73" d="100"/>
          <a:sy n="73" d="100"/>
        </p:scale>
        <p:origin x="618"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1661DDBE-3B69-4C3E-A0CC-94B01A1657D6}" type="datetimeFigureOut">
              <a:rPr lang="en-IE" smtClean="0"/>
              <a:t>06/04/2020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77A2BC1-A882-4849-BEDC-2306CF91E402}" type="slidenum">
              <a:rPr lang="en-IE" smtClean="0"/>
              <a:t>‹#›</a:t>
            </a:fld>
            <a:endParaRPr lang="en-IE"/>
          </a:p>
        </p:txBody>
      </p:sp>
    </p:spTree>
    <p:extLst>
      <p:ext uri="{BB962C8B-B14F-4D97-AF65-F5344CB8AC3E}">
        <p14:creationId xmlns:p14="http://schemas.microsoft.com/office/powerpoint/2010/main" val="2079094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1661DDBE-3B69-4C3E-A0CC-94B01A1657D6}" type="datetimeFigureOut">
              <a:rPr lang="en-IE" smtClean="0"/>
              <a:t>06/04/2020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77A2BC1-A882-4849-BEDC-2306CF91E402}" type="slidenum">
              <a:rPr lang="en-IE" smtClean="0"/>
              <a:t>‹#›</a:t>
            </a:fld>
            <a:endParaRPr lang="en-IE"/>
          </a:p>
        </p:txBody>
      </p:sp>
    </p:spTree>
    <p:extLst>
      <p:ext uri="{BB962C8B-B14F-4D97-AF65-F5344CB8AC3E}">
        <p14:creationId xmlns:p14="http://schemas.microsoft.com/office/powerpoint/2010/main" val="4121935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661DDBE-3B69-4C3E-A0CC-94B01A1657D6}" type="datetimeFigureOut">
              <a:rPr lang="en-IE" smtClean="0"/>
              <a:t>06/04/2020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77A2BC1-A882-4849-BEDC-2306CF91E402}" type="slidenum">
              <a:rPr lang="en-IE" smtClean="0"/>
              <a:t>‹#›</a:t>
            </a:fld>
            <a:endParaRPr lang="en-IE"/>
          </a:p>
        </p:txBody>
      </p:sp>
    </p:spTree>
    <p:extLst>
      <p:ext uri="{BB962C8B-B14F-4D97-AF65-F5344CB8AC3E}">
        <p14:creationId xmlns:p14="http://schemas.microsoft.com/office/powerpoint/2010/main" val="3273573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1661DDBE-3B69-4C3E-A0CC-94B01A1657D6}" type="datetimeFigureOut">
              <a:rPr lang="en-IE" smtClean="0"/>
              <a:t>06/04/2020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377A2BC1-A882-4849-BEDC-2306CF91E402}" type="slidenum">
              <a:rPr lang="en-IE" smtClean="0"/>
              <a:t>‹#›</a:t>
            </a:fld>
            <a:endParaRPr lang="en-IE"/>
          </a:p>
        </p:txBody>
      </p:sp>
    </p:spTree>
    <p:extLst>
      <p:ext uri="{BB962C8B-B14F-4D97-AF65-F5344CB8AC3E}">
        <p14:creationId xmlns:p14="http://schemas.microsoft.com/office/powerpoint/2010/main" val="708399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1661DDBE-3B69-4C3E-A0CC-94B01A1657D6}" type="datetimeFigureOut">
              <a:rPr lang="en-IE" smtClean="0"/>
              <a:t>06/04/2020</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377A2BC1-A882-4849-BEDC-2306CF91E402}" type="slidenum">
              <a:rPr lang="en-IE" smtClean="0"/>
              <a:t>‹#›</a:t>
            </a:fld>
            <a:endParaRPr lang="en-IE"/>
          </a:p>
        </p:txBody>
      </p:sp>
    </p:spTree>
    <p:extLst>
      <p:ext uri="{BB962C8B-B14F-4D97-AF65-F5344CB8AC3E}">
        <p14:creationId xmlns:p14="http://schemas.microsoft.com/office/powerpoint/2010/main" val="2767758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1661DDBE-3B69-4C3E-A0CC-94B01A1657D6}" type="datetimeFigureOut">
              <a:rPr lang="en-IE" smtClean="0"/>
              <a:t>06/04/2020</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377A2BC1-A882-4849-BEDC-2306CF91E402}" type="slidenum">
              <a:rPr lang="en-IE" smtClean="0"/>
              <a:t>‹#›</a:t>
            </a:fld>
            <a:endParaRPr lang="en-IE"/>
          </a:p>
        </p:txBody>
      </p:sp>
    </p:spTree>
    <p:extLst>
      <p:ext uri="{BB962C8B-B14F-4D97-AF65-F5344CB8AC3E}">
        <p14:creationId xmlns:p14="http://schemas.microsoft.com/office/powerpoint/2010/main" val="1230326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61DDBE-3B69-4C3E-A0CC-94B01A1657D6}" type="datetimeFigureOut">
              <a:rPr lang="en-IE" smtClean="0"/>
              <a:t>06/04/2020</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377A2BC1-A882-4849-BEDC-2306CF91E402}" type="slidenum">
              <a:rPr lang="en-IE" smtClean="0"/>
              <a:t>‹#›</a:t>
            </a:fld>
            <a:endParaRPr lang="en-IE"/>
          </a:p>
        </p:txBody>
      </p:sp>
    </p:spTree>
    <p:extLst>
      <p:ext uri="{BB962C8B-B14F-4D97-AF65-F5344CB8AC3E}">
        <p14:creationId xmlns:p14="http://schemas.microsoft.com/office/powerpoint/2010/main" val="3693792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661DDBE-3B69-4C3E-A0CC-94B01A1657D6}" type="datetimeFigureOut">
              <a:rPr lang="en-IE" smtClean="0"/>
              <a:t>06/04/2020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377A2BC1-A882-4849-BEDC-2306CF91E402}" type="slidenum">
              <a:rPr lang="en-IE" smtClean="0"/>
              <a:t>‹#›</a:t>
            </a:fld>
            <a:endParaRPr lang="en-IE"/>
          </a:p>
        </p:txBody>
      </p:sp>
    </p:spTree>
    <p:extLst>
      <p:ext uri="{BB962C8B-B14F-4D97-AF65-F5344CB8AC3E}">
        <p14:creationId xmlns:p14="http://schemas.microsoft.com/office/powerpoint/2010/main" val="1892679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661DDBE-3B69-4C3E-A0CC-94B01A1657D6}" type="datetimeFigureOut">
              <a:rPr lang="en-IE" smtClean="0"/>
              <a:t>06/04/2020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377A2BC1-A882-4849-BEDC-2306CF91E402}" type="slidenum">
              <a:rPr lang="en-IE" smtClean="0"/>
              <a:t>‹#›</a:t>
            </a:fld>
            <a:endParaRPr lang="en-IE"/>
          </a:p>
        </p:txBody>
      </p:sp>
    </p:spTree>
    <p:extLst>
      <p:ext uri="{BB962C8B-B14F-4D97-AF65-F5344CB8AC3E}">
        <p14:creationId xmlns:p14="http://schemas.microsoft.com/office/powerpoint/2010/main" val="1300056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1661DDBE-3B69-4C3E-A0CC-94B01A1657D6}" type="datetimeFigureOut">
              <a:rPr lang="en-IE" smtClean="0"/>
              <a:t>06/04/2020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77A2BC1-A882-4849-BEDC-2306CF91E402}" type="slidenum">
              <a:rPr lang="en-IE" smtClean="0"/>
              <a:t>‹#›</a:t>
            </a:fld>
            <a:endParaRPr lang="en-IE"/>
          </a:p>
        </p:txBody>
      </p:sp>
    </p:spTree>
    <p:extLst>
      <p:ext uri="{BB962C8B-B14F-4D97-AF65-F5344CB8AC3E}">
        <p14:creationId xmlns:p14="http://schemas.microsoft.com/office/powerpoint/2010/main" val="2118543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1661DDBE-3B69-4C3E-A0CC-94B01A1657D6}" type="datetimeFigureOut">
              <a:rPr lang="en-IE" smtClean="0"/>
              <a:t>06/04/2020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77A2BC1-A882-4849-BEDC-2306CF91E402}" type="slidenum">
              <a:rPr lang="en-IE" smtClean="0"/>
              <a:t>‹#›</a:t>
            </a:fld>
            <a:endParaRPr lang="en-IE"/>
          </a:p>
        </p:txBody>
      </p:sp>
    </p:spTree>
    <p:extLst>
      <p:ext uri="{BB962C8B-B14F-4D97-AF65-F5344CB8AC3E}">
        <p14:creationId xmlns:p14="http://schemas.microsoft.com/office/powerpoint/2010/main" val="3507580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61DDBE-3B69-4C3E-A0CC-94B01A1657D6}" type="datetimeFigureOut">
              <a:rPr lang="en-IE" smtClean="0"/>
              <a:t>06/04/2020</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7A2BC1-A882-4849-BEDC-2306CF91E402}" type="slidenum">
              <a:rPr lang="en-IE" smtClean="0"/>
              <a:t>‹#›</a:t>
            </a:fld>
            <a:endParaRPr lang="en-IE"/>
          </a:p>
        </p:txBody>
      </p:sp>
    </p:spTree>
    <p:extLst>
      <p:ext uri="{BB962C8B-B14F-4D97-AF65-F5344CB8AC3E}">
        <p14:creationId xmlns:p14="http://schemas.microsoft.com/office/powerpoint/2010/main" val="30379674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image" Target="../media/image8.tmp"/><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image" Target="../media/image8.tmp"/><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polsocpodcast.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75657" y="12015"/>
            <a:ext cx="10032274" cy="2387600"/>
          </a:xfrm>
        </p:spPr>
        <p:txBody>
          <a:bodyPr>
            <a:noAutofit/>
          </a:bodyPr>
          <a:lstStyle/>
          <a:p>
            <a:r>
              <a:rPr lang="en-US" sz="5400" dirty="0" smtClean="0"/>
              <a:t>PolSocPodcast.com Screencast </a:t>
            </a:r>
            <a:r>
              <a:rPr lang="en-US" sz="5400" dirty="0" smtClean="0"/>
              <a:t>#4</a:t>
            </a:r>
            <a:r>
              <a:rPr lang="en-US" sz="5400" dirty="0" smtClean="0"/>
              <a:t/>
            </a:r>
            <a:br>
              <a:rPr lang="en-US" sz="5400" dirty="0" smtClean="0"/>
            </a:br>
            <a:r>
              <a:rPr lang="en-US" sz="5400" dirty="0" smtClean="0"/>
              <a:t>Citizenship Project</a:t>
            </a:r>
            <a:br>
              <a:rPr lang="en-US" sz="5400" dirty="0" smtClean="0"/>
            </a:br>
            <a:r>
              <a:rPr lang="en-US" sz="5400" b="1" dirty="0" smtClean="0"/>
              <a:t>Section C </a:t>
            </a:r>
            <a:r>
              <a:rPr lang="en-US" sz="5400" dirty="0" smtClean="0"/>
              <a:t>- </a:t>
            </a:r>
            <a:r>
              <a:rPr lang="en-US" sz="5400" b="1" dirty="0" smtClean="0"/>
              <a:t>Reflection</a:t>
            </a:r>
            <a:endParaRPr lang="en-IE" sz="5400" b="1" dirty="0"/>
          </a:p>
        </p:txBody>
      </p:sp>
      <p:sp>
        <p:nvSpPr>
          <p:cNvPr id="3" name="Subtitle 2"/>
          <p:cNvSpPr>
            <a:spLocks noGrp="1"/>
          </p:cNvSpPr>
          <p:nvPr>
            <p:ph type="subTitle" idx="1"/>
          </p:nvPr>
        </p:nvSpPr>
        <p:spPr>
          <a:xfrm>
            <a:off x="1319348" y="2268985"/>
            <a:ext cx="9535885" cy="1655762"/>
          </a:xfrm>
        </p:spPr>
        <p:txBody>
          <a:bodyPr>
            <a:normAutofit/>
          </a:bodyPr>
          <a:lstStyle/>
          <a:p>
            <a:endParaRPr lang="en-US" sz="3200" dirty="0" smtClean="0"/>
          </a:p>
          <a:p>
            <a:r>
              <a:rPr lang="en-US" sz="3200" dirty="0" smtClean="0"/>
              <a:t>Squeezing everything you need into the allotted space!</a:t>
            </a:r>
            <a:endParaRPr lang="en-IE" sz="3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26" y="4598124"/>
            <a:ext cx="5920084" cy="134547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3828" y="3536667"/>
            <a:ext cx="6228172" cy="3321333"/>
          </a:xfrm>
          <a:prstGeom prst="rect">
            <a:avLst/>
          </a:prstGeom>
        </p:spPr>
      </p:pic>
    </p:spTree>
    <p:extLst>
      <p:ext uri="{BB962C8B-B14F-4D97-AF65-F5344CB8AC3E}">
        <p14:creationId xmlns:p14="http://schemas.microsoft.com/office/powerpoint/2010/main" val="3709073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r>
              <a:rPr lang="en-US" dirty="0" smtClean="0"/>
              <a:t>Common Mistakes</a:t>
            </a:r>
            <a:r>
              <a:rPr lang="en-US" dirty="0" smtClean="0"/>
              <a:t>: - Efficiency Throughout…</a:t>
            </a:r>
            <a:endParaRPr lang="en-IE" dirty="0"/>
          </a:p>
        </p:txBody>
      </p:sp>
      <p:sp>
        <p:nvSpPr>
          <p:cNvPr id="3" name="Content Placeholder 2"/>
          <p:cNvSpPr>
            <a:spLocks noGrp="1"/>
          </p:cNvSpPr>
          <p:nvPr>
            <p:ph idx="1"/>
          </p:nvPr>
        </p:nvSpPr>
        <p:spPr>
          <a:xfrm>
            <a:off x="154746" y="1181686"/>
            <a:ext cx="11816860" cy="5563770"/>
          </a:xfrm>
        </p:spPr>
        <p:txBody>
          <a:bodyPr>
            <a:noAutofit/>
          </a:bodyPr>
          <a:lstStyle/>
          <a:p>
            <a:r>
              <a:rPr lang="en-US" sz="3600" dirty="0" smtClean="0"/>
              <a:t>Too much rambling “around” the point</a:t>
            </a:r>
          </a:p>
          <a:p>
            <a:r>
              <a:rPr lang="en-US" sz="3600" dirty="0" smtClean="0"/>
              <a:t>Overdoing one section to the detriment of other areas</a:t>
            </a:r>
          </a:p>
          <a:p>
            <a:r>
              <a:rPr lang="en-US" sz="3600" dirty="0" smtClean="0"/>
              <a:t>Not focusing on specific areas from the marking scheme</a:t>
            </a:r>
          </a:p>
          <a:p>
            <a:r>
              <a:rPr lang="en-US" sz="3600" dirty="0" smtClean="0"/>
              <a:t>Reiterating previously made points</a:t>
            </a:r>
          </a:p>
          <a:p>
            <a:r>
              <a:rPr lang="en-US" sz="3600" dirty="0" smtClean="0"/>
              <a:t>Losing focus by not writing under headings</a:t>
            </a:r>
          </a:p>
          <a:p>
            <a:r>
              <a:rPr lang="en-US" sz="3600" dirty="0" smtClean="0"/>
              <a:t>Mentioning skills here that you hadn’t previously illustrated in your Section B</a:t>
            </a:r>
          </a:p>
          <a:p>
            <a:r>
              <a:rPr lang="en-US" sz="3600" dirty="0" smtClean="0"/>
              <a:t>Writing that is too generic – (List + </a:t>
            </a:r>
            <a:r>
              <a:rPr lang="en-US" sz="3600" b="1" u="sng" dirty="0" smtClean="0"/>
              <a:t>one</a:t>
            </a:r>
            <a:r>
              <a:rPr lang="en-US" sz="3600" dirty="0" smtClean="0"/>
              <a:t> EXAMPLE)</a:t>
            </a:r>
          </a:p>
          <a:p>
            <a:r>
              <a:rPr lang="en-US" sz="3600" dirty="0" smtClean="0"/>
              <a:t>Too many aspects of the course referenced</a:t>
            </a:r>
          </a:p>
          <a:p>
            <a:pPr marL="0" indent="0">
              <a:buNone/>
            </a:pPr>
            <a:r>
              <a:rPr lang="en-IE" sz="3600" dirty="0"/>
              <a:t>	</a:t>
            </a:r>
            <a:r>
              <a:rPr lang="en-IE" sz="3600" dirty="0" smtClean="0"/>
              <a:t>								</a:t>
            </a:r>
            <a:endParaRPr lang="en-US" sz="3600" dirty="0" smtClean="0"/>
          </a:p>
        </p:txBody>
      </p:sp>
    </p:spTree>
    <p:extLst>
      <p:ext uri="{BB962C8B-B14F-4D97-AF65-F5344CB8AC3E}">
        <p14:creationId xmlns:p14="http://schemas.microsoft.com/office/powerpoint/2010/main" val="8583184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429"/>
            <a:ext cx="10515600" cy="1325563"/>
          </a:xfrm>
        </p:spPr>
        <p:txBody>
          <a:bodyPr/>
          <a:lstStyle/>
          <a:p>
            <a:r>
              <a:rPr lang="en-US" dirty="0" smtClean="0"/>
              <a:t>One little Caveat….</a:t>
            </a:r>
            <a:endParaRPr lang="en-IE" dirty="0"/>
          </a:p>
        </p:txBody>
      </p:sp>
      <p:sp>
        <p:nvSpPr>
          <p:cNvPr id="3" name="Content Placeholder 2"/>
          <p:cNvSpPr>
            <a:spLocks noGrp="1"/>
          </p:cNvSpPr>
          <p:nvPr>
            <p:ph idx="1"/>
          </p:nvPr>
        </p:nvSpPr>
        <p:spPr>
          <a:xfrm>
            <a:off x="464234" y="1167618"/>
            <a:ext cx="11240086" cy="5106573"/>
          </a:xfrm>
        </p:spPr>
        <p:txBody>
          <a:bodyPr>
            <a:noAutofit/>
          </a:bodyPr>
          <a:lstStyle/>
          <a:p>
            <a:r>
              <a:rPr lang="en-US" sz="3200" dirty="0" smtClean="0"/>
              <a:t>This is the one area of the Citizenship Project where the marking did change somewhat between the 1</a:t>
            </a:r>
            <a:r>
              <a:rPr lang="en-US" sz="3200" baseline="30000" dirty="0" smtClean="0"/>
              <a:t>st</a:t>
            </a:r>
            <a:r>
              <a:rPr lang="en-US" sz="3200" dirty="0" smtClean="0"/>
              <a:t> and 2</a:t>
            </a:r>
            <a:r>
              <a:rPr lang="en-US" sz="3200" baseline="30000" dirty="0" smtClean="0"/>
              <a:t>nd</a:t>
            </a:r>
            <a:r>
              <a:rPr lang="en-US" sz="3200" dirty="0" smtClean="0"/>
              <a:t> year of the subject being examined</a:t>
            </a:r>
          </a:p>
          <a:p>
            <a:r>
              <a:rPr lang="en-US" sz="3200" dirty="0" smtClean="0"/>
              <a:t>In </a:t>
            </a:r>
            <a:r>
              <a:rPr lang="en-US" sz="3200" b="1" dirty="0" smtClean="0"/>
              <a:t>2018</a:t>
            </a:r>
            <a:r>
              <a:rPr lang="en-US" sz="3200" dirty="0" smtClean="0"/>
              <a:t>, it was effectively </a:t>
            </a:r>
            <a:r>
              <a:rPr lang="en-US" sz="3200" b="1" u="sng" dirty="0" smtClean="0">
                <a:solidFill>
                  <a:srgbClr val="FF0000"/>
                </a:solidFill>
              </a:rPr>
              <a:t>5 x 4 marks </a:t>
            </a:r>
            <a:r>
              <a:rPr lang="en-US" sz="3200" dirty="0" smtClean="0"/>
              <a:t>(with each sub-heading being equally weighted</a:t>
            </a:r>
          </a:p>
          <a:p>
            <a:r>
              <a:rPr lang="en-US" sz="3200" dirty="0" smtClean="0"/>
              <a:t>In </a:t>
            </a:r>
            <a:r>
              <a:rPr lang="en-US" sz="3200" b="1" dirty="0" smtClean="0"/>
              <a:t>2019</a:t>
            </a:r>
            <a:r>
              <a:rPr lang="en-US" sz="3200" dirty="0" smtClean="0"/>
              <a:t>, more attention was placed on the “Knowledge &amp; Insight” </a:t>
            </a:r>
            <a:r>
              <a:rPr lang="en-US" sz="3200" b="1" dirty="0" smtClean="0">
                <a:solidFill>
                  <a:srgbClr val="FF0000"/>
                </a:solidFill>
              </a:rPr>
              <a:t>(6) </a:t>
            </a:r>
            <a:r>
              <a:rPr lang="en-US" sz="3200" dirty="0" smtClean="0"/>
              <a:t>and “Skills” </a:t>
            </a:r>
            <a:r>
              <a:rPr lang="en-US" sz="3200" b="1" dirty="0" smtClean="0">
                <a:solidFill>
                  <a:srgbClr val="FF0000"/>
                </a:solidFill>
              </a:rPr>
              <a:t>(6)</a:t>
            </a:r>
            <a:r>
              <a:rPr lang="en-US" sz="3200" dirty="0" smtClean="0"/>
              <a:t>, with less attention being placed on the other elements </a:t>
            </a:r>
            <a:r>
              <a:rPr lang="en-US" sz="3200" b="1" dirty="0" smtClean="0">
                <a:solidFill>
                  <a:srgbClr val="FF0000"/>
                </a:solidFill>
              </a:rPr>
              <a:t>(2 x 4 marks)</a:t>
            </a:r>
          </a:p>
          <a:p>
            <a:r>
              <a:rPr lang="en-US" sz="3200" dirty="0" smtClean="0"/>
              <a:t>What does this mean for </a:t>
            </a:r>
            <a:r>
              <a:rPr lang="en-US" sz="3200" b="1" dirty="0" smtClean="0"/>
              <a:t>2020</a:t>
            </a:r>
            <a:r>
              <a:rPr lang="en-US" sz="3200" dirty="0" smtClean="0"/>
              <a:t> and beyond? Nobody knows!!! But given the small “Sample Size”, my suggestion is just to go with how they did it last year. You don’t have control over any other factors here…</a:t>
            </a:r>
          </a:p>
        </p:txBody>
      </p:sp>
    </p:spTree>
    <p:extLst>
      <p:ext uri="{BB962C8B-B14F-4D97-AF65-F5344CB8AC3E}">
        <p14:creationId xmlns:p14="http://schemas.microsoft.com/office/powerpoint/2010/main" val="15844826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43230" y="112542"/>
            <a:ext cx="8859422" cy="7737230"/>
          </a:xfrm>
        </p:spPr>
      </p:pic>
      <p:cxnSp>
        <p:nvCxnSpPr>
          <p:cNvPr id="6" name="Straight Arrow Connector 5"/>
          <p:cNvCxnSpPr/>
          <p:nvPr/>
        </p:nvCxnSpPr>
        <p:spPr>
          <a:xfrm>
            <a:off x="838200" y="5190977"/>
            <a:ext cx="1060939" cy="967155"/>
          </a:xfrm>
          <a:prstGeom prst="straightConnector1">
            <a:avLst/>
          </a:prstGeom>
          <a:ln w="66675">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1558011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697" y="-1637"/>
            <a:ext cx="11534503" cy="1698807"/>
          </a:xfrm>
        </p:spPr>
        <p:txBody>
          <a:bodyPr/>
          <a:lstStyle/>
          <a:p>
            <a:r>
              <a:rPr lang="en-US" dirty="0" smtClean="0"/>
              <a:t>The Bible: Make sure you’re doing what you were actually asked to do…!!!</a:t>
            </a:r>
            <a:endParaRPr lang="en-IE" dirty="0"/>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535" y="1946366"/>
            <a:ext cx="11988820" cy="4088673"/>
          </a:xfrm>
        </p:spPr>
      </p:pic>
    </p:spTree>
    <p:extLst>
      <p:ext uri="{BB962C8B-B14F-4D97-AF65-F5344CB8AC3E}">
        <p14:creationId xmlns:p14="http://schemas.microsoft.com/office/powerpoint/2010/main" val="27374092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697" y="-1637"/>
            <a:ext cx="11534503" cy="1698807"/>
          </a:xfrm>
        </p:spPr>
        <p:txBody>
          <a:bodyPr/>
          <a:lstStyle/>
          <a:p>
            <a:r>
              <a:rPr lang="en-US" dirty="0" smtClean="0"/>
              <a:t>The Bible: Make sure you’re doing what you were actually asked to do…!!!</a:t>
            </a:r>
            <a:endParaRPr lang="en-IE" dirty="0"/>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535" y="1946366"/>
            <a:ext cx="11988820" cy="4088673"/>
          </a:xfrm>
        </p:spPr>
      </p:pic>
      <p:sp>
        <p:nvSpPr>
          <p:cNvPr id="5" name="Rectangle 4"/>
          <p:cNvSpPr/>
          <p:nvPr/>
        </p:nvSpPr>
        <p:spPr>
          <a:xfrm>
            <a:off x="195944" y="3108959"/>
            <a:ext cx="1345474" cy="37882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Rectangle 5"/>
          <p:cNvSpPr/>
          <p:nvPr/>
        </p:nvSpPr>
        <p:spPr>
          <a:xfrm>
            <a:off x="195943" y="3544866"/>
            <a:ext cx="1841863" cy="37882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TextBox 6"/>
          <p:cNvSpPr txBox="1"/>
          <p:nvPr/>
        </p:nvSpPr>
        <p:spPr>
          <a:xfrm>
            <a:off x="195943" y="4069582"/>
            <a:ext cx="1841863" cy="369332"/>
          </a:xfrm>
          <a:prstGeom prst="rect">
            <a:avLst/>
          </a:prstGeom>
          <a:solidFill>
            <a:schemeClr val="accent2">
              <a:lumMod val="60000"/>
              <a:lumOff val="40000"/>
              <a:alpha val="46000"/>
            </a:schemeClr>
          </a:solidFill>
          <a:ln w="38100">
            <a:solidFill>
              <a:srgbClr val="FF0000"/>
            </a:solidFill>
          </a:ln>
        </p:spPr>
        <p:txBody>
          <a:bodyPr wrap="square" rtlCol="0">
            <a:spAutoFit/>
          </a:bodyPr>
          <a:lstStyle/>
          <a:p>
            <a:r>
              <a:rPr lang="en-US" dirty="0" smtClean="0"/>
              <a:t>???????????????</a:t>
            </a:r>
            <a:endParaRPr lang="en-IE" dirty="0"/>
          </a:p>
        </p:txBody>
      </p:sp>
    </p:spTree>
    <p:extLst>
      <p:ext uri="{BB962C8B-B14F-4D97-AF65-F5344CB8AC3E}">
        <p14:creationId xmlns:p14="http://schemas.microsoft.com/office/powerpoint/2010/main" val="3085964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697" y="-1637"/>
            <a:ext cx="11534503" cy="1698807"/>
          </a:xfrm>
        </p:spPr>
        <p:txBody>
          <a:bodyPr/>
          <a:lstStyle/>
          <a:p>
            <a:r>
              <a:rPr lang="en-US" dirty="0" smtClean="0"/>
              <a:t>The Bible: Make sure you’re doing what you were actually asked to do</a:t>
            </a:r>
            <a:r>
              <a:rPr lang="en-US" dirty="0" smtClean="0"/>
              <a:t>…!!! </a:t>
            </a:r>
            <a:r>
              <a:rPr lang="en-US" b="1" u="sng" dirty="0" smtClean="0">
                <a:solidFill>
                  <a:srgbClr val="FF0000"/>
                </a:solidFill>
              </a:rPr>
              <a:t>4 Headings</a:t>
            </a:r>
            <a:endParaRPr lang="en-IE" b="1" u="sng" dirty="0">
              <a:solidFill>
                <a:srgbClr val="FF0000"/>
              </a:solidFill>
            </a:endParaRPr>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535" y="1946366"/>
            <a:ext cx="11988820" cy="4088673"/>
          </a:xfrm>
        </p:spPr>
      </p:pic>
      <p:sp>
        <p:nvSpPr>
          <p:cNvPr id="5" name="Rectangle 4"/>
          <p:cNvSpPr/>
          <p:nvPr/>
        </p:nvSpPr>
        <p:spPr>
          <a:xfrm>
            <a:off x="9392195" y="2651759"/>
            <a:ext cx="1410788" cy="37882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Rectangle 5"/>
          <p:cNvSpPr/>
          <p:nvPr/>
        </p:nvSpPr>
        <p:spPr>
          <a:xfrm>
            <a:off x="7885611" y="2647403"/>
            <a:ext cx="1049383" cy="37882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Rectangle 6"/>
          <p:cNvSpPr/>
          <p:nvPr/>
        </p:nvSpPr>
        <p:spPr>
          <a:xfrm>
            <a:off x="7032170" y="3479075"/>
            <a:ext cx="687980" cy="37882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8" name="Straight Connector 7"/>
          <p:cNvCxnSpPr/>
          <p:nvPr/>
        </p:nvCxnSpPr>
        <p:spPr>
          <a:xfrm>
            <a:off x="9274629" y="4232366"/>
            <a:ext cx="2325188" cy="13063"/>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9" name="Straight Connector 8"/>
          <p:cNvCxnSpPr/>
          <p:nvPr/>
        </p:nvCxnSpPr>
        <p:spPr>
          <a:xfrm flipV="1">
            <a:off x="5303519" y="4580713"/>
            <a:ext cx="2326862" cy="5355"/>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sp>
        <p:nvSpPr>
          <p:cNvPr id="10" name="Rectangle 9"/>
          <p:cNvSpPr/>
          <p:nvPr/>
        </p:nvSpPr>
        <p:spPr>
          <a:xfrm>
            <a:off x="7334625" y="4713011"/>
            <a:ext cx="1274803" cy="37882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1" name="Rectangle 10"/>
          <p:cNvSpPr/>
          <p:nvPr/>
        </p:nvSpPr>
        <p:spPr>
          <a:xfrm>
            <a:off x="8654642" y="4710663"/>
            <a:ext cx="1136471" cy="37882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Rectangle 11"/>
          <p:cNvSpPr/>
          <p:nvPr/>
        </p:nvSpPr>
        <p:spPr>
          <a:xfrm>
            <a:off x="3981820" y="5116279"/>
            <a:ext cx="3050350" cy="37882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32500377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 y="208369"/>
            <a:ext cx="11338560" cy="1325563"/>
          </a:xfrm>
        </p:spPr>
        <p:txBody>
          <a:bodyPr/>
          <a:lstStyle/>
          <a:p>
            <a:r>
              <a:rPr lang="en-US" dirty="0" smtClean="0"/>
              <a:t>Where should you focus to maximize your marks?</a:t>
            </a:r>
            <a:endParaRPr lang="en-IE" dirty="0"/>
          </a:p>
        </p:txBody>
      </p:sp>
      <p:pic>
        <p:nvPicPr>
          <p:cNvPr id="6" name="Content Placeholder 5" descr="Screen Clipping"/>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8812" y="1375926"/>
            <a:ext cx="6611815" cy="5406013"/>
          </a:xfrm>
        </p:spPr>
      </p:pic>
      <p:cxnSp>
        <p:nvCxnSpPr>
          <p:cNvPr id="7" name="Straight Connector 6"/>
          <p:cNvCxnSpPr/>
          <p:nvPr/>
        </p:nvCxnSpPr>
        <p:spPr>
          <a:xfrm flipV="1">
            <a:off x="295421" y="2940148"/>
            <a:ext cx="2560321" cy="1"/>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9" name="Straight Connector 8"/>
          <p:cNvCxnSpPr/>
          <p:nvPr/>
        </p:nvCxnSpPr>
        <p:spPr>
          <a:xfrm>
            <a:off x="307144" y="6032698"/>
            <a:ext cx="1423182" cy="2342"/>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1" name="Straight Connector 10"/>
          <p:cNvCxnSpPr/>
          <p:nvPr/>
        </p:nvCxnSpPr>
        <p:spPr>
          <a:xfrm flipV="1">
            <a:off x="220389" y="5008098"/>
            <a:ext cx="742074" cy="9382"/>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5" name="Straight Connector 14"/>
          <p:cNvCxnSpPr/>
          <p:nvPr/>
        </p:nvCxnSpPr>
        <p:spPr>
          <a:xfrm flipV="1">
            <a:off x="194600" y="4037427"/>
            <a:ext cx="570914" cy="11725"/>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sp>
        <p:nvSpPr>
          <p:cNvPr id="17" name="Content Placeholder 16"/>
          <p:cNvSpPr>
            <a:spLocks noGrp="1"/>
          </p:cNvSpPr>
          <p:nvPr>
            <p:ph sz="half" idx="2"/>
          </p:nvPr>
        </p:nvSpPr>
        <p:spPr/>
        <p:txBody>
          <a:bodyPr/>
          <a:lstStyle/>
          <a:p>
            <a:endParaRPr lang="en-IE" dirty="0"/>
          </a:p>
        </p:txBody>
      </p:sp>
    </p:spTree>
    <p:extLst>
      <p:ext uri="{BB962C8B-B14F-4D97-AF65-F5344CB8AC3E}">
        <p14:creationId xmlns:p14="http://schemas.microsoft.com/office/powerpoint/2010/main" val="2294236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 y="221432"/>
            <a:ext cx="11338560" cy="1325563"/>
          </a:xfrm>
        </p:spPr>
        <p:txBody>
          <a:bodyPr/>
          <a:lstStyle/>
          <a:p>
            <a:r>
              <a:rPr lang="en-US" dirty="0" smtClean="0"/>
              <a:t>Where should you focus to maximize your marks?</a:t>
            </a:r>
            <a:endParaRPr lang="en-IE" dirty="0"/>
          </a:p>
        </p:txBody>
      </p:sp>
      <p:sp>
        <p:nvSpPr>
          <p:cNvPr id="5" name="Content Placeholder 4"/>
          <p:cNvSpPr>
            <a:spLocks noGrp="1"/>
          </p:cNvSpPr>
          <p:nvPr>
            <p:ph sz="half" idx="2"/>
          </p:nvPr>
        </p:nvSpPr>
        <p:spPr>
          <a:xfrm>
            <a:off x="7308740" y="1375927"/>
            <a:ext cx="4592528" cy="5406012"/>
          </a:xfrm>
        </p:spPr>
        <p:txBody>
          <a:bodyPr>
            <a:normAutofit/>
          </a:bodyPr>
          <a:lstStyle/>
          <a:p>
            <a:pPr marL="0" indent="0">
              <a:buNone/>
            </a:pPr>
            <a:r>
              <a:rPr lang="en-US" b="1" u="sng" dirty="0" smtClean="0"/>
              <a:t>The WORD COUNT PROBLEM</a:t>
            </a:r>
            <a:r>
              <a:rPr lang="en-US" dirty="0" smtClean="0"/>
              <a:t>:</a:t>
            </a:r>
            <a:endParaRPr lang="en-US" dirty="0" smtClean="0"/>
          </a:p>
          <a:p>
            <a:r>
              <a:rPr lang="en-US" u="sng" dirty="0" smtClean="0"/>
              <a:t>Knowledge &amp; Insights</a:t>
            </a:r>
            <a:r>
              <a:rPr lang="en-US" dirty="0" smtClean="0"/>
              <a:t>:</a:t>
            </a:r>
          </a:p>
          <a:p>
            <a:pPr lvl="1"/>
            <a:r>
              <a:rPr lang="en-US" dirty="0" smtClean="0"/>
              <a:t>6 Marks ≈ </a:t>
            </a:r>
            <a:r>
              <a:rPr lang="en-US" b="1" dirty="0" smtClean="0"/>
              <a:t>90 Words</a:t>
            </a:r>
            <a:endParaRPr lang="en-US" b="1" dirty="0" smtClean="0"/>
          </a:p>
          <a:p>
            <a:r>
              <a:rPr lang="en-US" u="sng" dirty="0" smtClean="0"/>
              <a:t>Skills</a:t>
            </a:r>
            <a:r>
              <a:rPr lang="en-US" dirty="0" smtClean="0"/>
              <a:t>:</a:t>
            </a:r>
          </a:p>
          <a:p>
            <a:pPr lvl="1"/>
            <a:r>
              <a:rPr lang="en-US" dirty="0"/>
              <a:t>6 Marks ≈ </a:t>
            </a:r>
            <a:r>
              <a:rPr lang="en-US" b="1" dirty="0"/>
              <a:t>90 </a:t>
            </a:r>
            <a:r>
              <a:rPr lang="en-US" b="1" dirty="0" smtClean="0"/>
              <a:t>Words</a:t>
            </a:r>
            <a:endParaRPr lang="en-US" dirty="0" smtClean="0"/>
          </a:p>
          <a:p>
            <a:r>
              <a:rPr lang="en-US" u="sng" dirty="0" smtClean="0"/>
              <a:t>Reflection</a:t>
            </a:r>
            <a:r>
              <a:rPr lang="en-US" dirty="0" smtClean="0"/>
              <a:t>:</a:t>
            </a:r>
          </a:p>
          <a:p>
            <a:pPr lvl="1"/>
            <a:r>
              <a:rPr lang="en-US" dirty="0" smtClean="0"/>
              <a:t>4 </a:t>
            </a:r>
            <a:r>
              <a:rPr lang="en-US" dirty="0"/>
              <a:t>Marks ≈ </a:t>
            </a:r>
            <a:r>
              <a:rPr lang="en-US" b="1" dirty="0" smtClean="0"/>
              <a:t>60 Words</a:t>
            </a:r>
            <a:endParaRPr lang="en-IE" dirty="0"/>
          </a:p>
          <a:p>
            <a:r>
              <a:rPr lang="en-US" u="sng" dirty="0" smtClean="0"/>
              <a:t>Feedback &amp; Learning</a:t>
            </a:r>
            <a:r>
              <a:rPr lang="en-US" dirty="0" smtClean="0"/>
              <a:t>:</a:t>
            </a:r>
          </a:p>
          <a:p>
            <a:pPr lvl="1"/>
            <a:r>
              <a:rPr lang="en-US" dirty="0" smtClean="0"/>
              <a:t>4 </a:t>
            </a:r>
            <a:r>
              <a:rPr lang="en-US" dirty="0"/>
              <a:t>Marks ≈ </a:t>
            </a:r>
            <a:r>
              <a:rPr lang="en-US" b="1" dirty="0" smtClean="0"/>
              <a:t>60 Words</a:t>
            </a:r>
          </a:p>
          <a:p>
            <a:endParaRPr lang="en-US" sz="1000" b="1" dirty="0"/>
          </a:p>
          <a:p>
            <a:r>
              <a:rPr lang="en-US" b="1" dirty="0" smtClean="0"/>
              <a:t>This is EXTREMELY TIGHT – there’s no wiggle room!</a:t>
            </a:r>
            <a:endParaRPr lang="en-US" b="1" dirty="0"/>
          </a:p>
          <a:p>
            <a:pPr lvl="1"/>
            <a:endParaRPr lang="en-US" dirty="0"/>
          </a:p>
        </p:txBody>
      </p:sp>
      <p:pic>
        <p:nvPicPr>
          <p:cNvPr id="6" name="Content Placeholder 5" descr="Screen Clipping"/>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8812" y="1375926"/>
            <a:ext cx="6611815" cy="5406013"/>
          </a:xfrm>
        </p:spPr>
      </p:pic>
      <p:cxnSp>
        <p:nvCxnSpPr>
          <p:cNvPr id="7" name="Straight Connector 6"/>
          <p:cNvCxnSpPr/>
          <p:nvPr/>
        </p:nvCxnSpPr>
        <p:spPr>
          <a:xfrm flipV="1">
            <a:off x="295421" y="2940148"/>
            <a:ext cx="2560321" cy="1"/>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9" name="Straight Connector 8"/>
          <p:cNvCxnSpPr/>
          <p:nvPr/>
        </p:nvCxnSpPr>
        <p:spPr>
          <a:xfrm>
            <a:off x="307144" y="6032698"/>
            <a:ext cx="1423182" cy="2342"/>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1" name="Straight Connector 10"/>
          <p:cNvCxnSpPr/>
          <p:nvPr/>
        </p:nvCxnSpPr>
        <p:spPr>
          <a:xfrm flipV="1">
            <a:off x="220389" y="5008098"/>
            <a:ext cx="742074" cy="9382"/>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5" name="Straight Connector 14"/>
          <p:cNvCxnSpPr/>
          <p:nvPr/>
        </p:nvCxnSpPr>
        <p:spPr>
          <a:xfrm flipV="1">
            <a:off x="194600" y="4037427"/>
            <a:ext cx="570914" cy="11725"/>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6377064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35" y="13429"/>
            <a:ext cx="6026655" cy="1325563"/>
          </a:xfrm>
        </p:spPr>
        <p:txBody>
          <a:bodyPr>
            <a:normAutofit/>
          </a:bodyPr>
          <a:lstStyle/>
          <a:p>
            <a:r>
              <a:rPr lang="en-US" sz="4000" dirty="0" smtClean="0"/>
              <a:t>How was this marked</a:t>
            </a:r>
            <a:r>
              <a:rPr lang="en-US" sz="4000" dirty="0" smtClean="0"/>
              <a:t>?</a:t>
            </a:r>
            <a:endParaRPr lang="en-IE" sz="4000" dirty="0"/>
          </a:p>
        </p:txBody>
      </p:sp>
      <p:cxnSp>
        <p:nvCxnSpPr>
          <p:cNvPr id="8" name="Straight Connector 7"/>
          <p:cNvCxnSpPr/>
          <p:nvPr/>
        </p:nvCxnSpPr>
        <p:spPr>
          <a:xfrm>
            <a:off x="4611860" y="2473570"/>
            <a:ext cx="894469"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3596642" y="3319975"/>
            <a:ext cx="3099580" cy="938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572667" y="1493407"/>
            <a:ext cx="4565170" cy="5293757"/>
          </a:xfrm>
          <a:prstGeom prst="rect">
            <a:avLst/>
          </a:prstGeom>
          <a:solidFill>
            <a:schemeClr val="accent2">
              <a:lumMod val="40000"/>
              <a:lumOff val="60000"/>
            </a:schemeClr>
          </a:solidFill>
          <a:ln w="25400">
            <a:solidFill>
              <a:schemeClr val="accent2"/>
            </a:solidFill>
          </a:ln>
        </p:spPr>
        <p:txBody>
          <a:bodyPr wrap="square" rtlCol="0">
            <a:spAutoFit/>
          </a:bodyPr>
          <a:lstStyle/>
          <a:p>
            <a:pPr marL="285750" indent="-285750">
              <a:buFont typeface="Arial" panose="020B0604020202020204" pitchFamily="34" charset="0"/>
              <a:buChar char="•"/>
            </a:pPr>
            <a:r>
              <a:rPr lang="en-US" sz="2200" dirty="0" smtClean="0"/>
              <a:t>Based on what you already know about applying the Marking Scheme to the work, how would you mark this under the 4 headings?</a:t>
            </a:r>
          </a:p>
          <a:p>
            <a:endParaRPr lang="en-US" sz="1400" dirty="0" smtClean="0"/>
          </a:p>
          <a:p>
            <a:r>
              <a:rPr lang="en-US" sz="2000" u="sng" dirty="0"/>
              <a:t>Knowledge &amp; Insights</a:t>
            </a:r>
            <a:r>
              <a:rPr lang="en-US" sz="2000" dirty="0" smtClean="0"/>
              <a:t>:	 </a:t>
            </a:r>
            <a:r>
              <a:rPr lang="en-US" sz="2000" b="1" dirty="0" smtClean="0"/>
              <a:t>__</a:t>
            </a:r>
            <a:r>
              <a:rPr lang="en-US" sz="2000" dirty="0" smtClean="0"/>
              <a:t> /6</a:t>
            </a:r>
            <a:endParaRPr lang="en-US" sz="2000" dirty="0"/>
          </a:p>
          <a:p>
            <a:r>
              <a:rPr lang="en-US" sz="2000" u="sng" dirty="0" smtClean="0"/>
              <a:t>Skills</a:t>
            </a:r>
            <a:r>
              <a:rPr lang="en-US" sz="2000" dirty="0" smtClean="0"/>
              <a:t>: 		        	</a:t>
            </a:r>
            <a:r>
              <a:rPr lang="en-US" sz="2000" b="1" dirty="0" smtClean="0"/>
              <a:t> __ </a:t>
            </a:r>
            <a:r>
              <a:rPr lang="en-US" sz="2000" dirty="0" smtClean="0"/>
              <a:t>/6</a:t>
            </a:r>
          </a:p>
          <a:p>
            <a:r>
              <a:rPr lang="en-US" sz="2000" u="sng" dirty="0" smtClean="0"/>
              <a:t>Reflection</a:t>
            </a:r>
            <a:r>
              <a:rPr lang="en-US" sz="2000" dirty="0" smtClean="0"/>
              <a:t>:		 </a:t>
            </a:r>
            <a:r>
              <a:rPr lang="en-US" sz="2000" b="1" dirty="0" smtClean="0"/>
              <a:t>__</a:t>
            </a:r>
            <a:r>
              <a:rPr lang="en-US" sz="2000" dirty="0" smtClean="0"/>
              <a:t> /</a:t>
            </a:r>
            <a:r>
              <a:rPr lang="en-US" sz="2000" dirty="0"/>
              <a:t>4</a:t>
            </a:r>
            <a:endParaRPr lang="en-US" sz="2000" dirty="0" smtClean="0"/>
          </a:p>
          <a:p>
            <a:r>
              <a:rPr lang="en-US" sz="2000" u="sng" dirty="0" smtClean="0"/>
              <a:t>Feedback </a:t>
            </a:r>
            <a:r>
              <a:rPr lang="en-US" sz="2000" u="sng" dirty="0"/>
              <a:t>&amp; Learning</a:t>
            </a:r>
            <a:r>
              <a:rPr lang="en-US" sz="2000" dirty="0" smtClean="0"/>
              <a:t>: 	 </a:t>
            </a:r>
            <a:r>
              <a:rPr lang="en-US" sz="2000" b="1" dirty="0" smtClean="0"/>
              <a:t>__</a:t>
            </a:r>
            <a:r>
              <a:rPr lang="en-US" sz="2000" dirty="0" smtClean="0"/>
              <a:t> </a:t>
            </a:r>
            <a:r>
              <a:rPr lang="en-US" sz="2000" dirty="0"/>
              <a:t>/</a:t>
            </a:r>
            <a:r>
              <a:rPr lang="en-US" sz="2000" dirty="0" smtClean="0"/>
              <a:t>4</a:t>
            </a:r>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smtClean="0"/>
          </a:p>
          <a:p>
            <a:endParaRPr lang="en-US" sz="1600" dirty="0" smtClean="0"/>
          </a:p>
        </p:txBody>
      </p:sp>
      <p:pic>
        <p:nvPicPr>
          <p:cNvPr id="5" name="Content Placeholder 4"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335" y="967496"/>
            <a:ext cx="6806830" cy="5819668"/>
          </a:xfrm>
        </p:spPr>
      </p:pic>
      <p:sp>
        <p:nvSpPr>
          <p:cNvPr id="6" name="Rectangle 5"/>
          <p:cNvSpPr/>
          <p:nvPr/>
        </p:nvSpPr>
        <p:spPr>
          <a:xfrm>
            <a:off x="4107766" y="2208628"/>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Rectangle 11"/>
          <p:cNvSpPr/>
          <p:nvPr/>
        </p:nvSpPr>
        <p:spPr>
          <a:xfrm>
            <a:off x="1010530" y="3950678"/>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Rectangle 12"/>
          <p:cNvSpPr/>
          <p:nvPr/>
        </p:nvSpPr>
        <p:spPr>
          <a:xfrm>
            <a:off x="5455919" y="6567270"/>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4" name="Picture 1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5148" y="251238"/>
            <a:ext cx="7393523" cy="635026"/>
          </a:xfrm>
          <a:prstGeom prst="rect">
            <a:avLst/>
          </a:prstGeom>
        </p:spPr>
      </p:pic>
    </p:spTree>
    <p:extLst>
      <p:ext uri="{BB962C8B-B14F-4D97-AF65-F5344CB8AC3E}">
        <p14:creationId xmlns:p14="http://schemas.microsoft.com/office/powerpoint/2010/main" val="32454706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35" y="13429"/>
            <a:ext cx="6026655" cy="1325563"/>
          </a:xfrm>
        </p:spPr>
        <p:txBody>
          <a:bodyPr>
            <a:normAutofit/>
          </a:bodyPr>
          <a:lstStyle/>
          <a:p>
            <a:r>
              <a:rPr lang="en-US" sz="4000" dirty="0" smtClean="0"/>
              <a:t>How was this marked</a:t>
            </a:r>
            <a:r>
              <a:rPr lang="en-US" sz="4000" dirty="0" smtClean="0"/>
              <a:t>?</a:t>
            </a:r>
            <a:endParaRPr lang="en-IE" sz="4000" dirty="0"/>
          </a:p>
        </p:txBody>
      </p:sp>
      <p:cxnSp>
        <p:nvCxnSpPr>
          <p:cNvPr id="8" name="Straight Connector 7"/>
          <p:cNvCxnSpPr/>
          <p:nvPr/>
        </p:nvCxnSpPr>
        <p:spPr>
          <a:xfrm>
            <a:off x="4611860" y="2473570"/>
            <a:ext cx="894469"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3596642" y="3319975"/>
            <a:ext cx="3099580" cy="938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572667" y="1437135"/>
            <a:ext cx="4565170" cy="5355312"/>
          </a:xfrm>
          <a:prstGeom prst="rect">
            <a:avLst/>
          </a:prstGeom>
          <a:solidFill>
            <a:schemeClr val="accent2">
              <a:lumMod val="40000"/>
              <a:lumOff val="60000"/>
            </a:schemeClr>
          </a:solidFill>
          <a:ln w="25400">
            <a:solidFill>
              <a:schemeClr val="accent2"/>
            </a:solidFill>
          </a:ln>
        </p:spPr>
        <p:txBody>
          <a:bodyPr wrap="square" rtlCol="0">
            <a:spAutoFit/>
          </a:bodyPr>
          <a:lstStyle/>
          <a:p>
            <a:pPr marL="285750" indent="-285750">
              <a:buFont typeface="Arial" panose="020B0604020202020204" pitchFamily="34" charset="0"/>
              <a:buChar char="•"/>
            </a:pPr>
            <a:r>
              <a:rPr lang="en-US" sz="2200" dirty="0" smtClean="0"/>
              <a:t>Based on what you already know about applying the Marking Scheme to the work, how would you mark this under the 4 headings?</a:t>
            </a:r>
          </a:p>
          <a:p>
            <a:endParaRPr lang="en-US" sz="1400" dirty="0" smtClean="0"/>
          </a:p>
          <a:p>
            <a:r>
              <a:rPr lang="en-US" sz="2000" u="sng" dirty="0"/>
              <a:t>Knowledge &amp; Insights</a:t>
            </a:r>
            <a:r>
              <a:rPr lang="en-US" sz="2000" dirty="0" smtClean="0"/>
              <a:t>:	 </a:t>
            </a:r>
            <a:r>
              <a:rPr lang="en-US" sz="2000" b="1" dirty="0"/>
              <a:t>5</a:t>
            </a:r>
            <a:r>
              <a:rPr lang="en-US" sz="2000" dirty="0" smtClean="0"/>
              <a:t> /6</a:t>
            </a:r>
            <a:endParaRPr lang="en-US" sz="2000" dirty="0"/>
          </a:p>
          <a:p>
            <a:r>
              <a:rPr lang="en-US" sz="2000" u="sng" dirty="0" smtClean="0"/>
              <a:t>Skills</a:t>
            </a:r>
            <a:r>
              <a:rPr lang="en-US" sz="2000" dirty="0" smtClean="0"/>
              <a:t>: 		        	</a:t>
            </a:r>
            <a:r>
              <a:rPr lang="en-US" sz="2000" b="1" dirty="0" smtClean="0"/>
              <a:t> 6 </a:t>
            </a:r>
            <a:r>
              <a:rPr lang="en-US" sz="2000" dirty="0" smtClean="0"/>
              <a:t>/6</a:t>
            </a:r>
          </a:p>
          <a:p>
            <a:r>
              <a:rPr lang="en-US" sz="2000" u="sng" dirty="0" smtClean="0"/>
              <a:t>Reflection</a:t>
            </a:r>
            <a:r>
              <a:rPr lang="en-US" sz="2000" dirty="0" smtClean="0"/>
              <a:t>:		 </a:t>
            </a:r>
            <a:r>
              <a:rPr lang="en-US" sz="2000" b="1" dirty="0" smtClean="0"/>
              <a:t>2</a:t>
            </a:r>
            <a:r>
              <a:rPr lang="en-US" sz="2000" dirty="0" smtClean="0"/>
              <a:t> /</a:t>
            </a:r>
            <a:r>
              <a:rPr lang="en-US" sz="2000" dirty="0"/>
              <a:t>4</a:t>
            </a:r>
            <a:endParaRPr lang="en-US" sz="2000" dirty="0" smtClean="0"/>
          </a:p>
          <a:p>
            <a:r>
              <a:rPr lang="en-US" sz="2000" u="sng" dirty="0" smtClean="0"/>
              <a:t>Feedback </a:t>
            </a:r>
            <a:r>
              <a:rPr lang="en-US" sz="2000" u="sng" dirty="0"/>
              <a:t>&amp; Learning</a:t>
            </a:r>
            <a:r>
              <a:rPr lang="en-US" sz="2000" dirty="0" smtClean="0"/>
              <a:t>: 	 </a:t>
            </a:r>
            <a:r>
              <a:rPr lang="en-US" sz="2000" b="1" dirty="0"/>
              <a:t>2</a:t>
            </a:r>
            <a:r>
              <a:rPr lang="en-US" sz="2000" dirty="0" smtClean="0"/>
              <a:t> </a:t>
            </a:r>
            <a:r>
              <a:rPr lang="en-US" sz="2000" dirty="0"/>
              <a:t>/</a:t>
            </a:r>
            <a:r>
              <a:rPr lang="en-US" sz="2000" dirty="0" smtClean="0"/>
              <a:t>4</a:t>
            </a:r>
          </a:p>
          <a:p>
            <a:r>
              <a:rPr lang="en-US" sz="2000" dirty="0" smtClean="0"/>
              <a:t>Total:			 </a:t>
            </a:r>
            <a:r>
              <a:rPr lang="en-US" sz="2000" b="1" dirty="0" smtClean="0"/>
              <a:t>15</a:t>
            </a:r>
            <a:r>
              <a:rPr lang="en-US" sz="2000" dirty="0" smtClean="0"/>
              <a:t>/20</a:t>
            </a:r>
          </a:p>
          <a:p>
            <a:endParaRPr lang="en-US" sz="1100" dirty="0" smtClean="0"/>
          </a:p>
          <a:p>
            <a:r>
              <a:rPr lang="en-US" sz="2000" dirty="0" smtClean="0"/>
              <a:t>You might notice that the last 4 lines here are, effectively, just another rehashing of the “Knowledge &amp; Insights” section. The quickest fix would have been to reassign those 4 lines, giving two lines each extra to both “Reflection” and “Feedback”.</a:t>
            </a:r>
          </a:p>
        </p:txBody>
      </p:sp>
      <p:pic>
        <p:nvPicPr>
          <p:cNvPr id="5" name="Content Placeholder 4"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335" y="967496"/>
            <a:ext cx="6806830" cy="5819668"/>
          </a:xfrm>
        </p:spPr>
      </p:pic>
      <p:sp>
        <p:nvSpPr>
          <p:cNvPr id="6" name="Rectangle 5"/>
          <p:cNvSpPr/>
          <p:nvPr/>
        </p:nvSpPr>
        <p:spPr>
          <a:xfrm>
            <a:off x="4107766" y="2208628"/>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Rectangle 11"/>
          <p:cNvSpPr/>
          <p:nvPr/>
        </p:nvSpPr>
        <p:spPr>
          <a:xfrm>
            <a:off x="1010530" y="3950678"/>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Rectangle 12"/>
          <p:cNvSpPr/>
          <p:nvPr/>
        </p:nvSpPr>
        <p:spPr>
          <a:xfrm>
            <a:off x="5455919" y="6567270"/>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4" name="Picture 1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5148" y="251238"/>
            <a:ext cx="7393523" cy="635026"/>
          </a:xfrm>
          <a:prstGeom prst="rect">
            <a:avLst/>
          </a:prstGeom>
        </p:spPr>
      </p:pic>
    </p:spTree>
    <p:extLst>
      <p:ext uri="{BB962C8B-B14F-4D97-AF65-F5344CB8AC3E}">
        <p14:creationId xmlns:p14="http://schemas.microsoft.com/office/powerpoint/2010/main" val="21191998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35" y="13429"/>
            <a:ext cx="6026655" cy="1325563"/>
          </a:xfrm>
        </p:spPr>
        <p:txBody>
          <a:bodyPr>
            <a:normAutofit/>
          </a:bodyPr>
          <a:lstStyle/>
          <a:p>
            <a:r>
              <a:rPr lang="en-US" sz="4000" dirty="0" smtClean="0"/>
              <a:t>How was this marked</a:t>
            </a:r>
            <a:r>
              <a:rPr lang="en-US" sz="4000" dirty="0" smtClean="0"/>
              <a:t>?</a:t>
            </a:r>
            <a:endParaRPr lang="en-IE" sz="4000" dirty="0"/>
          </a:p>
        </p:txBody>
      </p:sp>
      <p:cxnSp>
        <p:nvCxnSpPr>
          <p:cNvPr id="8" name="Straight Connector 7"/>
          <p:cNvCxnSpPr/>
          <p:nvPr/>
        </p:nvCxnSpPr>
        <p:spPr>
          <a:xfrm>
            <a:off x="4611860" y="2473570"/>
            <a:ext cx="894469"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3596642" y="3319975"/>
            <a:ext cx="3099580" cy="938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572667" y="1408999"/>
            <a:ext cx="4565170" cy="5293757"/>
          </a:xfrm>
          <a:prstGeom prst="rect">
            <a:avLst/>
          </a:prstGeom>
          <a:solidFill>
            <a:schemeClr val="accent2">
              <a:lumMod val="40000"/>
              <a:lumOff val="60000"/>
            </a:schemeClr>
          </a:solidFill>
          <a:ln w="25400">
            <a:solidFill>
              <a:schemeClr val="accent2"/>
            </a:solidFill>
          </a:ln>
        </p:spPr>
        <p:txBody>
          <a:bodyPr wrap="square" rtlCol="0">
            <a:spAutoFit/>
          </a:bodyPr>
          <a:lstStyle/>
          <a:p>
            <a:pPr marL="285750" indent="-285750">
              <a:buFont typeface="Arial" panose="020B0604020202020204" pitchFamily="34" charset="0"/>
              <a:buChar char="•"/>
            </a:pPr>
            <a:r>
              <a:rPr lang="en-US" sz="2200" dirty="0" smtClean="0"/>
              <a:t>Based on what you already know about applying the Marking Scheme to the work, how would you mark this under the 4 headings?</a:t>
            </a:r>
          </a:p>
          <a:p>
            <a:endParaRPr lang="en-US" sz="1400" dirty="0" smtClean="0"/>
          </a:p>
          <a:p>
            <a:r>
              <a:rPr lang="en-US" sz="2000" u="sng" dirty="0"/>
              <a:t>Knowledge &amp; Insights</a:t>
            </a:r>
            <a:r>
              <a:rPr lang="en-US" sz="2000" dirty="0" smtClean="0"/>
              <a:t>:	 </a:t>
            </a:r>
            <a:r>
              <a:rPr lang="en-US" sz="2000" b="1" dirty="0" smtClean="0"/>
              <a:t>__</a:t>
            </a:r>
            <a:r>
              <a:rPr lang="en-US" sz="2000" dirty="0" smtClean="0"/>
              <a:t> /6</a:t>
            </a:r>
            <a:endParaRPr lang="en-US" sz="2000" dirty="0"/>
          </a:p>
          <a:p>
            <a:r>
              <a:rPr lang="en-US" sz="2000" u="sng" dirty="0" smtClean="0"/>
              <a:t>Skills</a:t>
            </a:r>
            <a:r>
              <a:rPr lang="en-US" sz="2000" dirty="0" smtClean="0"/>
              <a:t>: 		        	</a:t>
            </a:r>
            <a:r>
              <a:rPr lang="en-US" sz="2000" b="1" dirty="0" smtClean="0"/>
              <a:t> __ </a:t>
            </a:r>
            <a:r>
              <a:rPr lang="en-US" sz="2000" dirty="0" smtClean="0"/>
              <a:t>/6</a:t>
            </a:r>
          </a:p>
          <a:p>
            <a:r>
              <a:rPr lang="en-US" sz="2000" u="sng" dirty="0" smtClean="0"/>
              <a:t>Reflection</a:t>
            </a:r>
            <a:r>
              <a:rPr lang="en-US" sz="2000" dirty="0" smtClean="0"/>
              <a:t>:		 </a:t>
            </a:r>
            <a:r>
              <a:rPr lang="en-US" sz="2000" b="1" dirty="0" smtClean="0"/>
              <a:t>__</a:t>
            </a:r>
            <a:r>
              <a:rPr lang="en-US" sz="2000" dirty="0" smtClean="0"/>
              <a:t> /</a:t>
            </a:r>
            <a:r>
              <a:rPr lang="en-US" sz="2000" dirty="0"/>
              <a:t>4</a:t>
            </a:r>
            <a:endParaRPr lang="en-US" sz="2000" dirty="0" smtClean="0"/>
          </a:p>
          <a:p>
            <a:r>
              <a:rPr lang="en-US" sz="2000" u="sng" dirty="0" smtClean="0"/>
              <a:t>Feedback </a:t>
            </a:r>
            <a:r>
              <a:rPr lang="en-US" sz="2000" u="sng" dirty="0"/>
              <a:t>&amp; Learning</a:t>
            </a:r>
            <a:r>
              <a:rPr lang="en-US" sz="2000" dirty="0" smtClean="0"/>
              <a:t>: 	 </a:t>
            </a:r>
            <a:r>
              <a:rPr lang="en-US" sz="2000" b="1" dirty="0" smtClean="0"/>
              <a:t>__</a:t>
            </a:r>
            <a:r>
              <a:rPr lang="en-US" sz="2000" dirty="0" smtClean="0"/>
              <a:t> </a:t>
            </a:r>
            <a:r>
              <a:rPr lang="en-US" sz="2000" dirty="0"/>
              <a:t>/</a:t>
            </a:r>
            <a:r>
              <a:rPr lang="en-US" sz="2000" dirty="0" smtClean="0"/>
              <a:t>4</a:t>
            </a:r>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smtClean="0"/>
          </a:p>
          <a:p>
            <a:endParaRPr lang="en-US" sz="1600" dirty="0" smtClean="0"/>
          </a:p>
        </p:txBody>
      </p:sp>
      <p:sp>
        <p:nvSpPr>
          <p:cNvPr id="6" name="Rectangle 5"/>
          <p:cNvSpPr/>
          <p:nvPr/>
        </p:nvSpPr>
        <p:spPr>
          <a:xfrm>
            <a:off x="4107766" y="2208628"/>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Rectangle 11"/>
          <p:cNvSpPr/>
          <p:nvPr/>
        </p:nvSpPr>
        <p:spPr>
          <a:xfrm>
            <a:off x="1010530" y="3950678"/>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Rectangle 12"/>
          <p:cNvSpPr/>
          <p:nvPr/>
        </p:nvSpPr>
        <p:spPr>
          <a:xfrm>
            <a:off x="5455919" y="6567270"/>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335" y="1693141"/>
            <a:ext cx="7495042" cy="4370034"/>
          </a:xfrm>
        </p:spPr>
      </p:pic>
      <p:sp>
        <p:nvSpPr>
          <p:cNvPr id="14" name="Rectangle 13"/>
          <p:cNvSpPr/>
          <p:nvPr/>
        </p:nvSpPr>
        <p:spPr>
          <a:xfrm>
            <a:off x="4260166" y="2361028"/>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6" name="Rectangle 15"/>
          <p:cNvSpPr/>
          <p:nvPr/>
        </p:nvSpPr>
        <p:spPr>
          <a:xfrm>
            <a:off x="2234414" y="3739663"/>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7" name="Rectangle 16"/>
          <p:cNvSpPr/>
          <p:nvPr/>
        </p:nvSpPr>
        <p:spPr>
          <a:xfrm>
            <a:off x="4609513" y="5763066"/>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IE" dirty="0"/>
          </a:p>
        </p:txBody>
      </p:sp>
      <p:pic>
        <p:nvPicPr>
          <p:cNvPr id="18" name="Picture 17"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5148" y="251238"/>
            <a:ext cx="7393523" cy="635026"/>
          </a:xfrm>
          <a:prstGeom prst="rect">
            <a:avLst/>
          </a:prstGeom>
        </p:spPr>
      </p:pic>
    </p:spTree>
    <p:extLst>
      <p:ext uri="{BB962C8B-B14F-4D97-AF65-F5344CB8AC3E}">
        <p14:creationId xmlns:p14="http://schemas.microsoft.com/office/powerpoint/2010/main" val="8942410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35" y="13429"/>
            <a:ext cx="6026655" cy="1325563"/>
          </a:xfrm>
        </p:spPr>
        <p:txBody>
          <a:bodyPr>
            <a:normAutofit/>
          </a:bodyPr>
          <a:lstStyle/>
          <a:p>
            <a:r>
              <a:rPr lang="en-US" sz="4000" dirty="0" smtClean="0"/>
              <a:t>How was this marked</a:t>
            </a:r>
            <a:r>
              <a:rPr lang="en-US" sz="4000" dirty="0" smtClean="0"/>
              <a:t>?</a:t>
            </a:r>
            <a:endParaRPr lang="en-IE" sz="4000" dirty="0"/>
          </a:p>
        </p:txBody>
      </p:sp>
      <p:cxnSp>
        <p:nvCxnSpPr>
          <p:cNvPr id="8" name="Straight Connector 7"/>
          <p:cNvCxnSpPr/>
          <p:nvPr/>
        </p:nvCxnSpPr>
        <p:spPr>
          <a:xfrm>
            <a:off x="4611860" y="2473570"/>
            <a:ext cx="894469"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3596642" y="3319975"/>
            <a:ext cx="3099580" cy="938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572667" y="1423067"/>
            <a:ext cx="4565170" cy="5355312"/>
          </a:xfrm>
          <a:prstGeom prst="rect">
            <a:avLst/>
          </a:prstGeom>
          <a:solidFill>
            <a:schemeClr val="accent2">
              <a:lumMod val="40000"/>
              <a:lumOff val="60000"/>
            </a:schemeClr>
          </a:solidFill>
          <a:ln w="25400">
            <a:solidFill>
              <a:schemeClr val="accent2"/>
            </a:solidFill>
          </a:ln>
        </p:spPr>
        <p:txBody>
          <a:bodyPr wrap="square" rtlCol="0">
            <a:spAutoFit/>
          </a:bodyPr>
          <a:lstStyle/>
          <a:p>
            <a:pPr marL="285750" indent="-285750">
              <a:buFont typeface="Arial" panose="020B0604020202020204" pitchFamily="34" charset="0"/>
              <a:buChar char="•"/>
            </a:pPr>
            <a:r>
              <a:rPr lang="en-US" sz="2200" dirty="0" smtClean="0"/>
              <a:t>Based on what you already know about applying the Marking Scheme to the work, how would you mark this under the 4 headings?</a:t>
            </a:r>
          </a:p>
          <a:p>
            <a:endParaRPr lang="en-US" sz="1400" dirty="0" smtClean="0"/>
          </a:p>
          <a:p>
            <a:r>
              <a:rPr lang="en-US" sz="2000" u="sng" dirty="0"/>
              <a:t>Knowledge &amp; Insights</a:t>
            </a:r>
            <a:r>
              <a:rPr lang="en-US" sz="2000" dirty="0" smtClean="0"/>
              <a:t>:	 </a:t>
            </a:r>
            <a:r>
              <a:rPr lang="en-US" sz="2000" b="1" dirty="0"/>
              <a:t>3</a:t>
            </a:r>
            <a:r>
              <a:rPr lang="en-US" sz="2000" dirty="0" smtClean="0"/>
              <a:t> /6</a:t>
            </a:r>
            <a:endParaRPr lang="en-US" sz="2000" dirty="0"/>
          </a:p>
          <a:p>
            <a:r>
              <a:rPr lang="en-US" sz="2000" u="sng" dirty="0" smtClean="0"/>
              <a:t>Skills</a:t>
            </a:r>
            <a:r>
              <a:rPr lang="en-US" sz="2000" dirty="0" smtClean="0"/>
              <a:t>: 		        	</a:t>
            </a:r>
            <a:r>
              <a:rPr lang="en-US" sz="2000" b="1" dirty="0" smtClean="0"/>
              <a:t> 6 </a:t>
            </a:r>
            <a:r>
              <a:rPr lang="en-US" sz="2000" dirty="0" smtClean="0"/>
              <a:t>/6</a:t>
            </a:r>
          </a:p>
          <a:p>
            <a:r>
              <a:rPr lang="en-US" sz="2000" u="sng" dirty="0" smtClean="0"/>
              <a:t>Reflection</a:t>
            </a:r>
            <a:r>
              <a:rPr lang="en-US" sz="2000" dirty="0" smtClean="0"/>
              <a:t>:		 </a:t>
            </a:r>
            <a:r>
              <a:rPr lang="en-US" sz="2000" b="1" dirty="0"/>
              <a:t>2</a:t>
            </a:r>
            <a:r>
              <a:rPr lang="en-US" sz="2000" dirty="0" smtClean="0"/>
              <a:t> /</a:t>
            </a:r>
            <a:r>
              <a:rPr lang="en-US" sz="2000" dirty="0"/>
              <a:t>4</a:t>
            </a:r>
            <a:endParaRPr lang="en-US" sz="2000" dirty="0" smtClean="0"/>
          </a:p>
          <a:p>
            <a:r>
              <a:rPr lang="en-US" sz="2000" u="sng" dirty="0" smtClean="0"/>
              <a:t>Feedback </a:t>
            </a:r>
            <a:r>
              <a:rPr lang="en-US" sz="2000" u="sng" dirty="0"/>
              <a:t>&amp; Learning</a:t>
            </a:r>
            <a:r>
              <a:rPr lang="en-US" sz="2000" dirty="0" smtClean="0"/>
              <a:t>: 	 </a:t>
            </a:r>
            <a:r>
              <a:rPr lang="en-US" sz="2000" b="1" dirty="0"/>
              <a:t>2</a:t>
            </a:r>
            <a:r>
              <a:rPr lang="en-US" sz="2000" dirty="0" smtClean="0"/>
              <a:t> </a:t>
            </a:r>
            <a:r>
              <a:rPr lang="en-US" sz="2000" dirty="0"/>
              <a:t>/</a:t>
            </a:r>
            <a:r>
              <a:rPr lang="en-US" sz="2000" dirty="0" smtClean="0"/>
              <a:t>4</a:t>
            </a:r>
          </a:p>
          <a:p>
            <a:r>
              <a:rPr lang="en-US" sz="2000" dirty="0" smtClean="0"/>
              <a:t>Total:			</a:t>
            </a:r>
            <a:r>
              <a:rPr lang="en-US" sz="2000" b="1" dirty="0" smtClean="0"/>
              <a:t>13</a:t>
            </a:r>
            <a:r>
              <a:rPr lang="en-US" sz="2000" dirty="0" smtClean="0"/>
              <a:t>/20</a:t>
            </a:r>
            <a:endParaRPr lang="en-US" sz="2000" dirty="0"/>
          </a:p>
          <a:p>
            <a:r>
              <a:rPr lang="en-US" sz="2000" dirty="0" smtClean="0"/>
              <a:t>Oh my gosh, its only </a:t>
            </a:r>
            <a:r>
              <a:rPr lang="en-US" sz="2000" b="1" dirty="0" smtClean="0"/>
              <a:t>288</a:t>
            </a:r>
            <a:r>
              <a:rPr lang="en-US" sz="2000" dirty="0" smtClean="0"/>
              <a:t> words??? What might that extra 12 words have added?</a:t>
            </a:r>
          </a:p>
          <a:p>
            <a:r>
              <a:rPr lang="en-US" sz="2000" b="1" dirty="0" smtClean="0"/>
              <a:t>Headings</a:t>
            </a:r>
            <a:r>
              <a:rPr lang="en-US" sz="2000" dirty="0" smtClean="0"/>
              <a:t> needed!</a:t>
            </a:r>
          </a:p>
          <a:p>
            <a:r>
              <a:rPr lang="en-US" sz="2000" b="1" dirty="0" smtClean="0"/>
              <a:t>Personally effective</a:t>
            </a:r>
            <a:r>
              <a:rPr lang="en-US" sz="2000" dirty="0" smtClean="0"/>
              <a:t>? (pretty much ignored)</a:t>
            </a:r>
          </a:p>
          <a:p>
            <a:r>
              <a:rPr lang="en-US" sz="2000" dirty="0" smtClean="0"/>
              <a:t>Last 3 ½ lines don’t add much in any specific category of the marking scheme</a:t>
            </a:r>
            <a:endParaRPr lang="en-US" sz="2000" dirty="0"/>
          </a:p>
        </p:txBody>
      </p:sp>
      <p:sp>
        <p:nvSpPr>
          <p:cNvPr id="6" name="Rectangle 5"/>
          <p:cNvSpPr/>
          <p:nvPr/>
        </p:nvSpPr>
        <p:spPr>
          <a:xfrm>
            <a:off x="4107766" y="2208628"/>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Rectangle 11"/>
          <p:cNvSpPr/>
          <p:nvPr/>
        </p:nvSpPr>
        <p:spPr>
          <a:xfrm>
            <a:off x="1010530" y="3950678"/>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Rectangle 12"/>
          <p:cNvSpPr/>
          <p:nvPr/>
        </p:nvSpPr>
        <p:spPr>
          <a:xfrm>
            <a:off x="5455919" y="6356250"/>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335" y="1693141"/>
            <a:ext cx="7495042" cy="4370034"/>
          </a:xfrm>
        </p:spPr>
      </p:pic>
      <p:sp>
        <p:nvSpPr>
          <p:cNvPr id="14" name="Rectangle 13"/>
          <p:cNvSpPr/>
          <p:nvPr/>
        </p:nvSpPr>
        <p:spPr>
          <a:xfrm>
            <a:off x="4260166" y="2346960"/>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6" name="Rectangle 15"/>
          <p:cNvSpPr/>
          <p:nvPr/>
        </p:nvSpPr>
        <p:spPr>
          <a:xfrm>
            <a:off x="2234414" y="3739663"/>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7" name="Rectangle 16"/>
          <p:cNvSpPr/>
          <p:nvPr/>
        </p:nvSpPr>
        <p:spPr>
          <a:xfrm>
            <a:off x="4609513" y="5763066"/>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IE" dirty="0"/>
          </a:p>
        </p:txBody>
      </p:sp>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5148" y="251238"/>
            <a:ext cx="7393523" cy="635026"/>
          </a:xfrm>
          <a:prstGeom prst="rect">
            <a:avLst/>
          </a:prstGeom>
        </p:spPr>
      </p:pic>
    </p:spTree>
    <p:extLst>
      <p:ext uri="{BB962C8B-B14F-4D97-AF65-F5344CB8AC3E}">
        <p14:creationId xmlns:p14="http://schemas.microsoft.com/office/powerpoint/2010/main" val="8171992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35" y="13429"/>
            <a:ext cx="6026655" cy="1325563"/>
          </a:xfrm>
        </p:spPr>
        <p:txBody>
          <a:bodyPr>
            <a:normAutofit/>
          </a:bodyPr>
          <a:lstStyle/>
          <a:p>
            <a:r>
              <a:rPr lang="en-US" sz="4000" dirty="0" smtClean="0"/>
              <a:t>How was this marked</a:t>
            </a:r>
            <a:r>
              <a:rPr lang="en-US" sz="4000" dirty="0" smtClean="0"/>
              <a:t>?</a:t>
            </a:r>
            <a:endParaRPr lang="en-IE" sz="4000" dirty="0"/>
          </a:p>
        </p:txBody>
      </p:sp>
      <p:cxnSp>
        <p:nvCxnSpPr>
          <p:cNvPr id="8" name="Straight Connector 7"/>
          <p:cNvCxnSpPr/>
          <p:nvPr/>
        </p:nvCxnSpPr>
        <p:spPr>
          <a:xfrm>
            <a:off x="4611860" y="2473570"/>
            <a:ext cx="894469"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3596642" y="3319975"/>
            <a:ext cx="3099580" cy="938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572667" y="1071367"/>
            <a:ext cx="4565170" cy="5601533"/>
          </a:xfrm>
          <a:prstGeom prst="rect">
            <a:avLst/>
          </a:prstGeom>
          <a:solidFill>
            <a:schemeClr val="accent2">
              <a:lumMod val="40000"/>
              <a:lumOff val="60000"/>
            </a:schemeClr>
          </a:solidFill>
          <a:ln w="25400">
            <a:solidFill>
              <a:schemeClr val="accent2"/>
            </a:solidFill>
          </a:ln>
        </p:spPr>
        <p:txBody>
          <a:bodyPr wrap="square" rtlCol="0">
            <a:spAutoFit/>
          </a:bodyPr>
          <a:lstStyle/>
          <a:p>
            <a:pPr marL="285750" indent="-285750">
              <a:buFont typeface="Arial" panose="020B0604020202020204" pitchFamily="34" charset="0"/>
              <a:buChar char="•"/>
            </a:pPr>
            <a:r>
              <a:rPr lang="en-US" sz="2200" dirty="0" smtClean="0"/>
              <a:t>Based on what you already know about applying the Marking Scheme to the work, how would you mark this under the 4 headings?</a:t>
            </a:r>
          </a:p>
          <a:p>
            <a:endParaRPr lang="en-US" sz="1400" dirty="0" smtClean="0"/>
          </a:p>
          <a:p>
            <a:r>
              <a:rPr lang="en-US" sz="2000" u="sng" dirty="0"/>
              <a:t>Knowledge &amp; Insights</a:t>
            </a:r>
            <a:r>
              <a:rPr lang="en-US" sz="2000" dirty="0" smtClean="0"/>
              <a:t>:	 </a:t>
            </a:r>
            <a:r>
              <a:rPr lang="en-US" sz="2000" b="1" dirty="0" smtClean="0"/>
              <a:t>__</a:t>
            </a:r>
            <a:r>
              <a:rPr lang="en-US" sz="2000" dirty="0" smtClean="0"/>
              <a:t> /6</a:t>
            </a:r>
            <a:endParaRPr lang="en-US" sz="2000" dirty="0"/>
          </a:p>
          <a:p>
            <a:r>
              <a:rPr lang="en-US" sz="2000" u="sng" dirty="0" smtClean="0"/>
              <a:t>Skills</a:t>
            </a:r>
            <a:r>
              <a:rPr lang="en-US" sz="2000" dirty="0" smtClean="0"/>
              <a:t>: 		        	</a:t>
            </a:r>
            <a:r>
              <a:rPr lang="en-US" sz="2000" b="1" dirty="0" smtClean="0"/>
              <a:t> __ </a:t>
            </a:r>
            <a:r>
              <a:rPr lang="en-US" sz="2000" dirty="0" smtClean="0"/>
              <a:t>/6</a:t>
            </a:r>
          </a:p>
          <a:p>
            <a:r>
              <a:rPr lang="en-US" sz="2000" u="sng" dirty="0" smtClean="0"/>
              <a:t>Reflection</a:t>
            </a:r>
            <a:r>
              <a:rPr lang="en-US" sz="2000" dirty="0" smtClean="0"/>
              <a:t>:		 </a:t>
            </a:r>
            <a:r>
              <a:rPr lang="en-US" sz="2000" b="1" dirty="0" smtClean="0"/>
              <a:t>__</a:t>
            </a:r>
            <a:r>
              <a:rPr lang="en-US" sz="2000" dirty="0" smtClean="0"/>
              <a:t> /</a:t>
            </a:r>
            <a:r>
              <a:rPr lang="en-US" sz="2000" dirty="0"/>
              <a:t>4</a:t>
            </a:r>
            <a:endParaRPr lang="en-US" sz="2000" dirty="0" smtClean="0"/>
          </a:p>
          <a:p>
            <a:r>
              <a:rPr lang="en-US" sz="2000" u="sng" dirty="0" smtClean="0"/>
              <a:t>Feedback </a:t>
            </a:r>
            <a:r>
              <a:rPr lang="en-US" sz="2000" u="sng" dirty="0"/>
              <a:t>&amp; Learning</a:t>
            </a:r>
            <a:r>
              <a:rPr lang="en-US" sz="2000" dirty="0" smtClean="0"/>
              <a:t>: 	 </a:t>
            </a:r>
            <a:r>
              <a:rPr lang="en-US" sz="2000" b="1" dirty="0" smtClean="0"/>
              <a:t>__</a:t>
            </a:r>
            <a:r>
              <a:rPr lang="en-US" sz="2000" dirty="0" smtClean="0"/>
              <a:t> </a:t>
            </a:r>
            <a:r>
              <a:rPr lang="en-US" sz="2000" dirty="0"/>
              <a:t>/</a:t>
            </a:r>
            <a:r>
              <a:rPr lang="en-US" sz="2000" dirty="0" smtClean="0"/>
              <a:t>4</a:t>
            </a:r>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smtClean="0"/>
          </a:p>
          <a:p>
            <a:endParaRPr lang="en-US" sz="2000" dirty="0" smtClean="0"/>
          </a:p>
          <a:p>
            <a:endParaRPr lang="en-US" sz="1600" dirty="0" smtClean="0"/>
          </a:p>
        </p:txBody>
      </p:sp>
      <p:sp>
        <p:nvSpPr>
          <p:cNvPr id="6" name="Rectangle 5"/>
          <p:cNvSpPr/>
          <p:nvPr/>
        </p:nvSpPr>
        <p:spPr>
          <a:xfrm>
            <a:off x="4107766" y="2208628"/>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Rectangle 11"/>
          <p:cNvSpPr/>
          <p:nvPr/>
        </p:nvSpPr>
        <p:spPr>
          <a:xfrm>
            <a:off x="1010530" y="3950678"/>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Rectangle 12"/>
          <p:cNvSpPr/>
          <p:nvPr/>
        </p:nvSpPr>
        <p:spPr>
          <a:xfrm>
            <a:off x="5455919" y="6567270"/>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4" name="Rectangle 13"/>
          <p:cNvSpPr/>
          <p:nvPr/>
        </p:nvSpPr>
        <p:spPr>
          <a:xfrm>
            <a:off x="4260166" y="2346960"/>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6" name="Rectangle 15"/>
          <p:cNvSpPr/>
          <p:nvPr/>
        </p:nvSpPr>
        <p:spPr>
          <a:xfrm>
            <a:off x="2234414" y="3739663"/>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7" name="Rectangle 16"/>
          <p:cNvSpPr/>
          <p:nvPr/>
        </p:nvSpPr>
        <p:spPr>
          <a:xfrm>
            <a:off x="4609513" y="5763066"/>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IE" dirty="0"/>
          </a:p>
        </p:txBody>
      </p:sp>
      <p:pic>
        <p:nvPicPr>
          <p:cNvPr id="5" name="Content Placeholder 4"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141" y="1012876"/>
            <a:ext cx="7582961" cy="5681006"/>
          </a:xfrm>
        </p:spPr>
      </p:pic>
      <p:sp>
        <p:nvSpPr>
          <p:cNvPr id="19" name="Rectangle 18"/>
          <p:cNvSpPr/>
          <p:nvPr/>
        </p:nvSpPr>
        <p:spPr>
          <a:xfrm>
            <a:off x="1115304" y="2740855"/>
            <a:ext cx="504094" cy="2672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1" name="Rectangle 20"/>
          <p:cNvSpPr/>
          <p:nvPr/>
        </p:nvSpPr>
        <p:spPr>
          <a:xfrm>
            <a:off x="2674475" y="3779520"/>
            <a:ext cx="504094" cy="2672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2" name="Rectangle 21"/>
          <p:cNvSpPr/>
          <p:nvPr/>
        </p:nvSpPr>
        <p:spPr>
          <a:xfrm>
            <a:off x="2573656" y="4522762"/>
            <a:ext cx="504094" cy="2672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5957551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35" y="13429"/>
            <a:ext cx="6026655" cy="1325563"/>
          </a:xfrm>
        </p:spPr>
        <p:txBody>
          <a:bodyPr>
            <a:normAutofit/>
          </a:bodyPr>
          <a:lstStyle/>
          <a:p>
            <a:r>
              <a:rPr lang="en-US" sz="4000" dirty="0" smtClean="0"/>
              <a:t>How was this marked</a:t>
            </a:r>
            <a:r>
              <a:rPr lang="en-US" sz="4000" dirty="0" smtClean="0"/>
              <a:t>?</a:t>
            </a:r>
            <a:endParaRPr lang="en-IE" sz="4000" dirty="0"/>
          </a:p>
        </p:txBody>
      </p:sp>
      <p:cxnSp>
        <p:nvCxnSpPr>
          <p:cNvPr id="8" name="Straight Connector 7"/>
          <p:cNvCxnSpPr/>
          <p:nvPr/>
        </p:nvCxnSpPr>
        <p:spPr>
          <a:xfrm>
            <a:off x="4611860" y="2473570"/>
            <a:ext cx="894469"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3596642" y="3319975"/>
            <a:ext cx="3099580" cy="938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572667" y="1071369"/>
            <a:ext cx="4565170" cy="5663089"/>
          </a:xfrm>
          <a:prstGeom prst="rect">
            <a:avLst/>
          </a:prstGeom>
          <a:solidFill>
            <a:schemeClr val="accent2">
              <a:lumMod val="40000"/>
              <a:lumOff val="60000"/>
            </a:schemeClr>
          </a:solidFill>
          <a:ln w="25400">
            <a:solidFill>
              <a:schemeClr val="accent2"/>
            </a:solidFill>
          </a:ln>
        </p:spPr>
        <p:txBody>
          <a:bodyPr wrap="square" rtlCol="0">
            <a:spAutoFit/>
          </a:bodyPr>
          <a:lstStyle/>
          <a:p>
            <a:pPr marL="285750" indent="-285750">
              <a:buFont typeface="Arial" panose="020B0604020202020204" pitchFamily="34" charset="0"/>
              <a:buChar char="•"/>
            </a:pPr>
            <a:r>
              <a:rPr lang="en-US" sz="2200" dirty="0" smtClean="0"/>
              <a:t>Based on what you already know about applying the Marking Scheme to the work, how would you mark this under the 4 headings?</a:t>
            </a:r>
          </a:p>
          <a:p>
            <a:endParaRPr lang="en-US" sz="1400" dirty="0" smtClean="0"/>
          </a:p>
          <a:p>
            <a:r>
              <a:rPr lang="en-US" sz="2000" u="sng" dirty="0"/>
              <a:t>Knowledge &amp; Insights</a:t>
            </a:r>
            <a:r>
              <a:rPr lang="en-US" sz="2000" dirty="0" smtClean="0"/>
              <a:t>:	 </a:t>
            </a:r>
            <a:r>
              <a:rPr lang="en-US" sz="2000" b="1" dirty="0"/>
              <a:t>6</a:t>
            </a:r>
            <a:r>
              <a:rPr lang="en-US" sz="2000" dirty="0" smtClean="0"/>
              <a:t> /6</a:t>
            </a:r>
            <a:endParaRPr lang="en-US" sz="2000" dirty="0"/>
          </a:p>
          <a:p>
            <a:r>
              <a:rPr lang="en-US" sz="2000" u="sng" dirty="0" smtClean="0"/>
              <a:t>Skills</a:t>
            </a:r>
            <a:r>
              <a:rPr lang="en-US" sz="2000" dirty="0" smtClean="0"/>
              <a:t>: 		        	</a:t>
            </a:r>
            <a:r>
              <a:rPr lang="en-US" sz="2000" b="1" dirty="0" smtClean="0"/>
              <a:t> 6 </a:t>
            </a:r>
            <a:r>
              <a:rPr lang="en-US" sz="2000" dirty="0" smtClean="0"/>
              <a:t>/6</a:t>
            </a:r>
          </a:p>
          <a:p>
            <a:r>
              <a:rPr lang="en-US" sz="2000" u="sng" dirty="0" smtClean="0"/>
              <a:t>Reflection</a:t>
            </a:r>
            <a:r>
              <a:rPr lang="en-US" sz="2000" dirty="0" smtClean="0"/>
              <a:t>:		 </a:t>
            </a:r>
            <a:r>
              <a:rPr lang="en-US" sz="2000" b="1" dirty="0"/>
              <a:t>3</a:t>
            </a:r>
            <a:r>
              <a:rPr lang="en-US" sz="2000" dirty="0" smtClean="0"/>
              <a:t> /</a:t>
            </a:r>
            <a:r>
              <a:rPr lang="en-US" sz="2000" dirty="0"/>
              <a:t>4</a:t>
            </a:r>
            <a:endParaRPr lang="en-US" sz="2000" dirty="0" smtClean="0"/>
          </a:p>
          <a:p>
            <a:r>
              <a:rPr lang="en-US" sz="2000" u="sng" dirty="0" smtClean="0"/>
              <a:t>Feedback </a:t>
            </a:r>
            <a:r>
              <a:rPr lang="en-US" sz="2000" u="sng" dirty="0"/>
              <a:t>&amp; Learning</a:t>
            </a:r>
            <a:r>
              <a:rPr lang="en-US" sz="2000" dirty="0" smtClean="0"/>
              <a:t>: 	 </a:t>
            </a:r>
            <a:r>
              <a:rPr lang="en-US" sz="2000" b="1" dirty="0"/>
              <a:t>3</a:t>
            </a:r>
            <a:r>
              <a:rPr lang="en-US" sz="2000" dirty="0" smtClean="0"/>
              <a:t> </a:t>
            </a:r>
            <a:r>
              <a:rPr lang="en-US" sz="2000" dirty="0"/>
              <a:t>/</a:t>
            </a:r>
            <a:r>
              <a:rPr lang="en-US" sz="2000" dirty="0" smtClean="0"/>
              <a:t>4</a:t>
            </a:r>
          </a:p>
          <a:p>
            <a:r>
              <a:rPr lang="en-US" sz="2000" dirty="0" smtClean="0"/>
              <a:t>Total:			</a:t>
            </a:r>
            <a:r>
              <a:rPr lang="en-US" sz="2000" b="1" dirty="0" smtClean="0"/>
              <a:t>18</a:t>
            </a:r>
            <a:r>
              <a:rPr lang="en-US" sz="2000" dirty="0" smtClean="0"/>
              <a:t>/20</a:t>
            </a:r>
            <a:endParaRPr lang="en-US" sz="2000" dirty="0"/>
          </a:p>
          <a:p>
            <a:r>
              <a:rPr lang="en-US" sz="2000" dirty="0" smtClean="0"/>
              <a:t>What’s good?</a:t>
            </a:r>
          </a:p>
          <a:p>
            <a:r>
              <a:rPr lang="en-US" sz="2000" dirty="0" smtClean="0"/>
              <a:t>Clear Headings</a:t>
            </a:r>
          </a:p>
          <a:p>
            <a:r>
              <a:rPr lang="en-US" sz="2000" dirty="0" smtClean="0"/>
              <a:t>Specific elements identified</a:t>
            </a:r>
          </a:p>
          <a:p>
            <a:r>
              <a:rPr lang="en-US" sz="2000" dirty="0" smtClean="0"/>
              <a:t>Short, but efficient ‘Skills’ section</a:t>
            </a:r>
          </a:p>
          <a:p>
            <a:r>
              <a:rPr lang="en-US" sz="2000" dirty="0" smtClean="0"/>
              <a:t>Last line of ‘insights’ should have been in the ‘Reflection’ section</a:t>
            </a:r>
          </a:p>
          <a:p>
            <a:r>
              <a:rPr lang="en-US" sz="2000" dirty="0" smtClean="0"/>
              <a:t>Don’t know how the Feedback &amp; Learning could have been improved????</a:t>
            </a:r>
          </a:p>
        </p:txBody>
      </p:sp>
      <p:sp>
        <p:nvSpPr>
          <p:cNvPr id="6" name="Rectangle 5"/>
          <p:cNvSpPr/>
          <p:nvPr/>
        </p:nvSpPr>
        <p:spPr>
          <a:xfrm>
            <a:off x="4107766" y="2208628"/>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Rectangle 11"/>
          <p:cNvSpPr/>
          <p:nvPr/>
        </p:nvSpPr>
        <p:spPr>
          <a:xfrm>
            <a:off x="1010530" y="3950678"/>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4" name="Rectangle 13"/>
          <p:cNvSpPr/>
          <p:nvPr/>
        </p:nvSpPr>
        <p:spPr>
          <a:xfrm>
            <a:off x="4260166" y="2346960"/>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6" name="Rectangle 15"/>
          <p:cNvSpPr/>
          <p:nvPr/>
        </p:nvSpPr>
        <p:spPr>
          <a:xfrm>
            <a:off x="2234414" y="3739663"/>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7" name="Rectangle 16"/>
          <p:cNvSpPr/>
          <p:nvPr/>
        </p:nvSpPr>
        <p:spPr>
          <a:xfrm>
            <a:off x="4609513" y="5763066"/>
            <a:ext cx="504094" cy="3798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IE" dirty="0"/>
          </a:p>
        </p:txBody>
      </p:sp>
      <p:pic>
        <p:nvPicPr>
          <p:cNvPr id="5" name="Content Placeholder 4"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005" y="1012876"/>
            <a:ext cx="7582961" cy="5681006"/>
          </a:xfrm>
        </p:spPr>
      </p:pic>
      <p:sp>
        <p:nvSpPr>
          <p:cNvPr id="19" name="Rectangle 18"/>
          <p:cNvSpPr/>
          <p:nvPr/>
        </p:nvSpPr>
        <p:spPr>
          <a:xfrm>
            <a:off x="1108271" y="2753918"/>
            <a:ext cx="504094" cy="2672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1" name="Rectangle 20"/>
          <p:cNvSpPr/>
          <p:nvPr/>
        </p:nvSpPr>
        <p:spPr>
          <a:xfrm>
            <a:off x="2708641" y="3779520"/>
            <a:ext cx="504094" cy="2672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2" name="Rectangle 21"/>
          <p:cNvSpPr/>
          <p:nvPr/>
        </p:nvSpPr>
        <p:spPr>
          <a:xfrm>
            <a:off x="2594759" y="4522762"/>
            <a:ext cx="504094" cy="2672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33982083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of Luck with this section of the Report!</a:t>
            </a:r>
            <a:endParaRPr lang="en-IE" dirty="0"/>
          </a:p>
        </p:txBody>
      </p:sp>
      <p:sp>
        <p:nvSpPr>
          <p:cNvPr id="3" name="Content Placeholder 2"/>
          <p:cNvSpPr>
            <a:spLocks noGrp="1"/>
          </p:cNvSpPr>
          <p:nvPr>
            <p:ph idx="1"/>
          </p:nvPr>
        </p:nvSpPr>
        <p:spPr>
          <a:xfrm>
            <a:off x="838200" y="1516135"/>
            <a:ext cx="10515600" cy="4814326"/>
          </a:xfrm>
        </p:spPr>
        <p:txBody>
          <a:bodyPr>
            <a:noAutofit/>
          </a:bodyPr>
          <a:lstStyle/>
          <a:p>
            <a:r>
              <a:rPr lang="en-US" sz="3200" dirty="0" smtClean="0"/>
              <a:t>This section is clearly the most challenging to fit your thoughts into the available space. </a:t>
            </a:r>
          </a:p>
          <a:p>
            <a:r>
              <a:rPr lang="en-US" sz="3200" dirty="0" smtClean="0"/>
              <a:t>You must be disciplined and keep to the suggested word count</a:t>
            </a:r>
            <a:endParaRPr lang="en-US" sz="3200" dirty="0" smtClean="0"/>
          </a:p>
          <a:p>
            <a:r>
              <a:rPr lang="en-US" sz="3200" dirty="0" smtClean="0"/>
              <a:t>The </a:t>
            </a:r>
            <a:r>
              <a:rPr lang="en-US" sz="3200" dirty="0" smtClean="0"/>
              <a:t>more personal engagement you can demonstrate the better</a:t>
            </a:r>
            <a:r>
              <a:rPr lang="en-US" sz="3200" dirty="0" smtClean="0"/>
              <a:t>!</a:t>
            </a:r>
          </a:p>
          <a:p>
            <a:r>
              <a:rPr lang="en-US" sz="3200" dirty="0" smtClean="0"/>
              <a:t>List + example</a:t>
            </a:r>
          </a:p>
          <a:p>
            <a:r>
              <a:rPr lang="en-US" sz="3200" dirty="0" smtClean="0"/>
              <a:t>Reflect upon</a:t>
            </a:r>
            <a:r>
              <a:rPr lang="en-US" sz="3200" dirty="0" smtClean="0"/>
              <a:t> ideas that you have previously undertaken to ensure that there is a consisten</a:t>
            </a:r>
            <a:r>
              <a:rPr lang="en-US" sz="3200" dirty="0" smtClean="0"/>
              <a:t>t thread weaving throughout your project!</a:t>
            </a:r>
            <a:endParaRPr lang="en-IE" sz="3200" dirty="0"/>
          </a:p>
        </p:txBody>
      </p:sp>
    </p:spTree>
    <p:extLst>
      <p:ext uri="{BB962C8B-B14F-4D97-AF65-F5344CB8AC3E}">
        <p14:creationId xmlns:p14="http://schemas.microsoft.com/office/powerpoint/2010/main" val="21875280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Remember to subscribe to the website for future resources!</a:t>
            </a:r>
            <a:endParaRPr lang="en-IE" dirty="0"/>
          </a:p>
        </p:txBody>
      </p:sp>
      <p:sp>
        <p:nvSpPr>
          <p:cNvPr id="3" name="Content Placeholder 2"/>
          <p:cNvSpPr>
            <a:spLocks noGrp="1"/>
          </p:cNvSpPr>
          <p:nvPr>
            <p:ph idx="1"/>
          </p:nvPr>
        </p:nvSpPr>
        <p:spPr/>
        <p:txBody>
          <a:bodyPr>
            <a:normAutofit/>
          </a:bodyPr>
          <a:lstStyle/>
          <a:p>
            <a:r>
              <a:rPr lang="en-US" sz="6000" dirty="0" smtClean="0">
                <a:hlinkClick r:id="rId2"/>
              </a:rPr>
              <a:t>www.polsocpodcast.com</a:t>
            </a:r>
            <a:r>
              <a:rPr lang="en-US" sz="6000" dirty="0" smtClean="0"/>
              <a:t> click “</a:t>
            </a:r>
            <a:r>
              <a:rPr lang="en-US" sz="6000" smtClean="0"/>
              <a:t>Subscribe” on the home page!</a:t>
            </a:r>
            <a:endParaRPr lang="en-US" sz="6000" dirty="0" smtClean="0"/>
          </a:p>
          <a:p>
            <a:r>
              <a:rPr lang="en-US" sz="6000" dirty="0" smtClean="0"/>
              <a:t>@</a:t>
            </a:r>
            <a:r>
              <a:rPr lang="en-US" sz="6000" dirty="0" err="1" smtClean="0"/>
              <a:t>khpolsoc</a:t>
            </a:r>
            <a:r>
              <a:rPr lang="en-US" sz="6000" dirty="0" smtClean="0"/>
              <a:t> (on twitter)</a:t>
            </a:r>
          </a:p>
          <a:p>
            <a:r>
              <a:rPr lang="en-US" sz="6000" dirty="0" smtClean="0"/>
              <a:t>@</a:t>
            </a:r>
            <a:r>
              <a:rPr lang="en-US" sz="6000" dirty="0" err="1" smtClean="0"/>
              <a:t>PolSocTeachers</a:t>
            </a:r>
            <a:r>
              <a:rPr lang="en-US" sz="6000" dirty="0" smtClean="0"/>
              <a:t> (on twitter)</a:t>
            </a:r>
            <a:endParaRPr lang="en-IE" sz="6000" dirty="0"/>
          </a:p>
        </p:txBody>
      </p:sp>
    </p:spTree>
    <p:extLst>
      <p:ext uri="{BB962C8B-B14F-4D97-AF65-F5344CB8AC3E}">
        <p14:creationId xmlns:p14="http://schemas.microsoft.com/office/powerpoint/2010/main" val="9444848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12517</TotalTime>
  <Words>638</Words>
  <Application>Microsoft Office PowerPoint</Application>
  <PresentationFormat>Widescreen</PresentationFormat>
  <Paragraphs>233</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PolSocPodcast.com Screencast #4 Citizenship Project Section C - Reflection</vt:lpstr>
      <vt:lpstr>Common Mistakes: - Efficiency Throughout…</vt:lpstr>
      <vt:lpstr>One little Caveat….</vt:lpstr>
      <vt:lpstr>PowerPoint Presentation</vt:lpstr>
      <vt:lpstr>The Bible: Make sure you’re doing what you were actually asked to do…!!!</vt:lpstr>
      <vt:lpstr>The Bible: Make sure you’re doing what you were actually asked to do…!!!</vt:lpstr>
      <vt:lpstr>The Bible: Make sure you’re doing what you were actually asked to do…!!! 4 Headings</vt:lpstr>
      <vt:lpstr>Where should you focus to maximize your marks?</vt:lpstr>
      <vt:lpstr>Where should you focus to maximize your marks?</vt:lpstr>
      <vt:lpstr>How was this marked?</vt:lpstr>
      <vt:lpstr>How was this marked?</vt:lpstr>
      <vt:lpstr>How was this marked?</vt:lpstr>
      <vt:lpstr>How was this marked?</vt:lpstr>
      <vt:lpstr>How was this marked?</vt:lpstr>
      <vt:lpstr>How was this marked?</vt:lpstr>
      <vt:lpstr>Best of Luck with this section of the Report!</vt:lpstr>
      <vt:lpstr>Remember to subscribe to the website for future resources!</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Politics &amp; Society Citizenship Project Some Common Mistakes</dc:title>
  <dc:creator>j.Devitt</dc:creator>
  <cp:lastModifiedBy>j.Devitt</cp:lastModifiedBy>
  <cp:revision>42</cp:revision>
  <dcterms:created xsi:type="dcterms:W3CDTF">2020-03-18T17:59:25Z</dcterms:created>
  <dcterms:modified xsi:type="dcterms:W3CDTF">2020-04-12T15:30:13Z</dcterms:modified>
</cp:coreProperties>
</file>