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1" r:id="rId7"/>
    <p:sldId id="260" r:id="rId8"/>
    <p:sldId id="263" r:id="rId9"/>
    <p:sldId id="264" r:id="rId10"/>
    <p:sldId id="262" r:id="rId11"/>
    <p:sldId id="267" r:id="rId12"/>
    <p:sldId id="265" r:id="rId13"/>
    <p:sldId id="266" r:id="rId14"/>
    <p:sldId id="268" r:id="rId15"/>
    <p:sldId id="272" r:id="rId16"/>
    <p:sldId id="269" r:id="rId17"/>
    <p:sldId id="270" r:id="rId18"/>
    <p:sldId id="271"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8" d="100"/>
          <a:sy n="68" d="100"/>
        </p:scale>
        <p:origin x="90"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18/03/2020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207909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18/03/2020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4121935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661DDBE-3B69-4C3E-A0CC-94B01A1657D6}" type="datetimeFigureOut">
              <a:rPr lang="en-IE" smtClean="0"/>
              <a:t>18/03/2020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3273573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1661DDBE-3B69-4C3E-A0CC-94B01A1657D6}" type="datetimeFigureOut">
              <a:rPr lang="en-IE" smtClean="0"/>
              <a:t>18/03/2020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708399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1661DDBE-3B69-4C3E-A0CC-94B01A1657D6}" type="datetimeFigureOut">
              <a:rPr lang="en-IE" smtClean="0"/>
              <a:t>18/03/2020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2767758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1661DDBE-3B69-4C3E-A0CC-94B01A1657D6}" type="datetimeFigureOut">
              <a:rPr lang="en-IE" smtClean="0"/>
              <a:t>18/03/2020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123032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1DDBE-3B69-4C3E-A0CC-94B01A1657D6}" type="datetimeFigureOut">
              <a:rPr lang="en-IE" smtClean="0"/>
              <a:t>18/03/2020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3693792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61DDBE-3B69-4C3E-A0CC-94B01A1657D6}" type="datetimeFigureOut">
              <a:rPr lang="en-IE" smtClean="0"/>
              <a:t>18/03/2020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1892679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61DDBE-3B69-4C3E-A0CC-94B01A1657D6}" type="datetimeFigureOut">
              <a:rPr lang="en-IE" smtClean="0"/>
              <a:t>18/03/2020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1300056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18/03/2020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2118543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661DDBE-3B69-4C3E-A0CC-94B01A1657D6}" type="datetimeFigureOut">
              <a:rPr lang="en-IE" smtClean="0"/>
              <a:t>18/03/2020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77A2BC1-A882-4849-BEDC-2306CF91E402}" type="slidenum">
              <a:rPr lang="en-IE" smtClean="0"/>
              <a:t>‹#›</a:t>
            </a:fld>
            <a:endParaRPr lang="en-IE"/>
          </a:p>
        </p:txBody>
      </p:sp>
    </p:spTree>
    <p:extLst>
      <p:ext uri="{BB962C8B-B14F-4D97-AF65-F5344CB8AC3E}">
        <p14:creationId xmlns:p14="http://schemas.microsoft.com/office/powerpoint/2010/main" val="3507580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DDBE-3B69-4C3E-A0CC-94B01A1657D6}" type="datetimeFigureOut">
              <a:rPr lang="en-IE" smtClean="0"/>
              <a:t>18/03/2020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A2BC1-A882-4849-BEDC-2306CF91E402}" type="slidenum">
              <a:rPr lang="en-IE" smtClean="0"/>
              <a:t>‹#›</a:t>
            </a:fld>
            <a:endParaRPr lang="en-IE"/>
          </a:p>
        </p:txBody>
      </p:sp>
    </p:spTree>
    <p:extLst>
      <p:ext uri="{BB962C8B-B14F-4D97-AF65-F5344CB8AC3E}">
        <p14:creationId xmlns:p14="http://schemas.microsoft.com/office/powerpoint/2010/main" val="3037967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oco.ie/"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polsocpodcast.com/2020/03/13/key-thinker-note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5926" y="211014"/>
            <a:ext cx="10916529" cy="1485211"/>
          </a:xfrm>
        </p:spPr>
        <p:txBody>
          <a:bodyPr>
            <a:noAutofit/>
          </a:bodyPr>
          <a:lstStyle/>
          <a:p>
            <a:r>
              <a:rPr lang="en-US" sz="4800" dirty="0" smtClean="0"/>
              <a:t>PolSocPodcast.com Screencast #2</a:t>
            </a:r>
            <a:r>
              <a:rPr lang="en-US" sz="4800" dirty="0"/>
              <a:t/>
            </a:r>
            <a:br>
              <a:rPr lang="en-US" sz="4800" dirty="0"/>
            </a:br>
            <a:r>
              <a:rPr lang="en-US" sz="4800" dirty="0" smtClean="0"/>
              <a:t>Preparing and Structuring your Essay</a:t>
            </a:r>
            <a:endParaRPr lang="en-IE" sz="4800" dirty="0"/>
          </a:p>
        </p:txBody>
      </p:sp>
      <p:sp>
        <p:nvSpPr>
          <p:cNvPr id="3" name="Subtitle 2"/>
          <p:cNvSpPr>
            <a:spLocks noGrp="1"/>
          </p:cNvSpPr>
          <p:nvPr>
            <p:ph type="subTitle" idx="1"/>
          </p:nvPr>
        </p:nvSpPr>
        <p:spPr>
          <a:xfrm>
            <a:off x="422032" y="1935372"/>
            <a:ext cx="11310424" cy="1655762"/>
          </a:xfrm>
        </p:spPr>
        <p:txBody>
          <a:bodyPr>
            <a:normAutofit/>
          </a:bodyPr>
          <a:lstStyle/>
          <a:p>
            <a:r>
              <a:rPr lang="en-US" sz="2800" dirty="0" smtClean="0"/>
              <a:t>Learning Outcome </a:t>
            </a:r>
            <a:r>
              <a:rPr lang="en-US" sz="2800" b="1" dirty="0" smtClean="0"/>
              <a:t>4.1</a:t>
            </a:r>
            <a:r>
              <a:rPr lang="en-US" sz="2800" dirty="0" smtClean="0"/>
              <a:t> – Human Rights </a:t>
            </a:r>
          </a:p>
          <a:p>
            <a:r>
              <a:rPr lang="en-IE" sz="2800" dirty="0" smtClean="0"/>
              <a:t>Evaluate the statement: “</a:t>
            </a:r>
            <a:r>
              <a:rPr lang="en-IE" sz="2800" i="1" dirty="0" smtClean="0"/>
              <a:t>The rights articulated in the UN Convention on the Rights of the Child are enjoyed in Ireland equally by everyone</a:t>
            </a:r>
            <a:r>
              <a:rPr lang="en-IE" sz="2800" dirty="0" smtClean="0"/>
              <a:t>.”</a:t>
            </a:r>
            <a:endParaRPr lang="en-IE"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6" y="4598124"/>
            <a:ext cx="5920084" cy="134547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828" y="3536667"/>
            <a:ext cx="6228172" cy="3321333"/>
          </a:xfrm>
          <a:prstGeom prst="rect">
            <a:avLst/>
          </a:prstGeom>
        </p:spPr>
      </p:pic>
    </p:spTree>
    <p:extLst>
      <p:ext uri="{BB962C8B-B14F-4D97-AF65-F5344CB8AC3E}">
        <p14:creationId xmlns:p14="http://schemas.microsoft.com/office/powerpoint/2010/main" val="370907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37" y="0"/>
            <a:ext cx="10515600" cy="1325563"/>
          </a:xfrm>
        </p:spPr>
        <p:txBody>
          <a:bodyPr/>
          <a:lstStyle/>
          <a:p>
            <a:r>
              <a:rPr lang="en-US" dirty="0" smtClean="0"/>
              <a:t>Additional Resources for this Essay: </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3723" y="1008920"/>
            <a:ext cx="10172114" cy="5719123"/>
          </a:xfrm>
        </p:spPr>
      </p:pic>
      <p:cxnSp>
        <p:nvCxnSpPr>
          <p:cNvPr id="6" name="Straight Arrow Connector 5"/>
          <p:cNvCxnSpPr/>
          <p:nvPr/>
        </p:nvCxnSpPr>
        <p:spPr>
          <a:xfrm>
            <a:off x="3981157" y="4262511"/>
            <a:ext cx="2236763" cy="1716258"/>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9326878" y="3854550"/>
            <a:ext cx="1863969" cy="1403252"/>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915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Where did this title come from?</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8100" y="1083213"/>
            <a:ext cx="9788771" cy="5656916"/>
          </a:xfrm>
        </p:spPr>
      </p:pic>
    </p:spTree>
    <p:extLst>
      <p:ext uri="{BB962C8B-B14F-4D97-AF65-F5344CB8AC3E}">
        <p14:creationId xmlns:p14="http://schemas.microsoft.com/office/powerpoint/2010/main" val="858318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Where did this title come from?</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8100" y="1083213"/>
            <a:ext cx="9788771" cy="5656916"/>
          </a:xfrm>
        </p:spPr>
      </p:pic>
      <p:sp>
        <p:nvSpPr>
          <p:cNvPr id="3" name="Rectangle 2"/>
          <p:cNvSpPr/>
          <p:nvPr/>
        </p:nvSpPr>
        <p:spPr>
          <a:xfrm>
            <a:off x="4346916" y="3429000"/>
            <a:ext cx="6597751" cy="777240"/>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669232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Where did this title come from?</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8100" y="1083213"/>
            <a:ext cx="9788771" cy="5656916"/>
          </a:xfrm>
        </p:spPr>
      </p:pic>
      <p:sp>
        <p:nvSpPr>
          <p:cNvPr id="3" name="Rectangle 2"/>
          <p:cNvSpPr/>
          <p:nvPr/>
        </p:nvSpPr>
        <p:spPr>
          <a:xfrm>
            <a:off x="4346916" y="3429000"/>
            <a:ext cx="6597751" cy="777240"/>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6" name="Straight Connector 5"/>
          <p:cNvCxnSpPr/>
          <p:nvPr/>
        </p:nvCxnSpPr>
        <p:spPr>
          <a:xfrm>
            <a:off x="8117058" y="4614203"/>
            <a:ext cx="2518117"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146388" y="5430129"/>
            <a:ext cx="1237957" cy="3376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Rectangle 8"/>
          <p:cNvSpPr/>
          <p:nvPr/>
        </p:nvSpPr>
        <p:spPr>
          <a:xfrm>
            <a:off x="8930640" y="5427782"/>
            <a:ext cx="1237957" cy="3376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4035934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1"/>
            <a:ext cx="10515600" cy="1325563"/>
          </a:xfrm>
        </p:spPr>
        <p:txBody>
          <a:bodyPr/>
          <a:lstStyle/>
          <a:p>
            <a:pPr algn="ctr"/>
            <a:r>
              <a:rPr lang="en-US" dirty="0" smtClean="0"/>
              <a:t>How might this be asked in the exam?</a:t>
            </a:r>
            <a:endParaRPr lang="en-IE" dirty="0"/>
          </a:p>
        </p:txBody>
      </p:sp>
      <p:sp>
        <p:nvSpPr>
          <p:cNvPr id="3" name="Content Placeholder 2"/>
          <p:cNvSpPr>
            <a:spLocks noGrp="1"/>
          </p:cNvSpPr>
          <p:nvPr>
            <p:ph idx="1"/>
          </p:nvPr>
        </p:nvSpPr>
        <p:spPr>
          <a:xfrm>
            <a:off x="838200" y="5205049"/>
            <a:ext cx="10515600" cy="1379880"/>
          </a:xfrm>
        </p:spPr>
        <p:txBody>
          <a:bodyPr/>
          <a:lstStyle/>
          <a:p>
            <a:pPr marL="0" indent="0">
              <a:buNone/>
            </a:pPr>
            <a:r>
              <a:rPr lang="en-IE" dirty="0" smtClean="0"/>
              <a:t>Bearing the ideas expressed in the above cartoon in mind, evaluate </a:t>
            </a:r>
            <a:r>
              <a:rPr lang="en-IE" dirty="0"/>
              <a:t>the statement: “</a:t>
            </a:r>
            <a:r>
              <a:rPr lang="en-IE" i="1" dirty="0"/>
              <a:t>The rights articulated in the UN Convention on the Rights of the Child are enjoyed in Ireland equally by everyone</a:t>
            </a:r>
            <a:r>
              <a:rPr lang="en-IE" dirty="0"/>
              <a:t>.”</a:t>
            </a:r>
          </a:p>
          <a:p>
            <a:endParaRPr lang="en-IE"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6677" y="1392699"/>
            <a:ext cx="6576471" cy="3671863"/>
          </a:xfrm>
          <a:prstGeom prst="rect">
            <a:avLst/>
          </a:prstGeom>
        </p:spPr>
      </p:pic>
      <p:sp>
        <p:nvSpPr>
          <p:cNvPr id="4" name="Rectangle 3"/>
          <p:cNvSpPr/>
          <p:nvPr/>
        </p:nvSpPr>
        <p:spPr>
          <a:xfrm>
            <a:off x="548640" y="1392699"/>
            <a:ext cx="11000935" cy="51922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Rectangle 10"/>
          <p:cNvSpPr/>
          <p:nvPr/>
        </p:nvSpPr>
        <p:spPr>
          <a:xfrm>
            <a:off x="9059594" y="2602523"/>
            <a:ext cx="450166" cy="1575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649336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1"/>
            <a:ext cx="10515600" cy="1325563"/>
          </a:xfrm>
        </p:spPr>
        <p:txBody>
          <a:bodyPr/>
          <a:lstStyle/>
          <a:p>
            <a:pPr algn="ctr"/>
            <a:r>
              <a:rPr lang="en-US" dirty="0" smtClean="0"/>
              <a:t>How might this be asked in the exam?</a:t>
            </a:r>
            <a:endParaRPr lang="en-IE" dirty="0"/>
          </a:p>
        </p:txBody>
      </p:sp>
      <p:sp>
        <p:nvSpPr>
          <p:cNvPr id="3" name="Content Placeholder 2"/>
          <p:cNvSpPr>
            <a:spLocks noGrp="1"/>
          </p:cNvSpPr>
          <p:nvPr>
            <p:ph idx="1"/>
          </p:nvPr>
        </p:nvSpPr>
        <p:spPr>
          <a:xfrm>
            <a:off x="838200" y="5205049"/>
            <a:ext cx="10515600" cy="1379880"/>
          </a:xfrm>
        </p:spPr>
        <p:txBody>
          <a:bodyPr/>
          <a:lstStyle/>
          <a:p>
            <a:pPr marL="0" indent="0">
              <a:buNone/>
            </a:pPr>
            <a:r>
              <a:rPr lang="en-IE" dirty="0" smtClean="0"/>
              <a:t>Bearing the ideas expressed in the above cartoon in mind, evaluate </a:t>
            </a:r>
            <a:r>
              <a:rPr lang="en-IE" dirty="0"/>
              <a:t>the statement: “</a:t>
            </a:r>
            <a:r>
              <a:rPr lang="en-IE" i="1" dirty="0"/>
              <a:t>The rights articulated in the UN Convention on the Rights of the Child are enjoyed in Ireland equally by everyone</a:t>
            </a:r>
            <a:r>
              <a:rPr lang="en-IE" dirty="0"/>
              <a:t>.”</a:t>
            </a:r>
          </a:p>
          <a:p>
            <a:endParaRPr lang="en-IE"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6677" y="1392699"/>
            <a:ext cx="6576471" cy="3671863"/>
          </a:xfrm>
          <a:prstGeom prst="rect">
            <a:avLst/>
          </a:prstGeom>
        </p:spPr>
      </p:pic>
      <p:sp>
        <p:nvSpPr>
          <p:cNvPr id="6" name="TextBox 5"/>
          <p:cNvSpPr txBox="1"/>
          <p:nvPr/>
        </p:nvSpPr>
        <p:spPr>
          <a:xfrm>
            <a:off x="464234" y="1507804"/>
            <a:ext cx="2039815" cy="1077218"/>
          </a:xfrm>
          <a:prstGeom prst="rect">
            <a:avLst/>
          </a:prstGeom>
          <a:noFill/>
          <a:ln w="38100">
            <a:solidFill>
              <a:srgbClr val="FF0000"/>
            </a:solidFill>
          </a:ln>
        </p:spPr>
        <p:txBody>
          <a:bodyPr wrap="square" rtlCol="0">
            <a:spAutoFit/>
          </a:bodyPr>
          <a:lstStyle/>
          <a:p>
            <a:pPr algn="ctr"/>
            <a:r>
              <a:rPr lang="en-US" sz="3200" dirty="0" smtClean="0">
                <a:solidFill>
                  <a:srgbClr val="FF0000"/>
                </a:solidFill>
              </a:rPr>
              <a:t>Stimulus Material</a:t>
            </a:r>
            <a:endParaRPr lang="en-IE" sz="3200" dirty="0">
              <a:solidFill>
                <a:srgbClr val="FF0000"/>
              </a:solidFill>
            </a:endParaRPr>
          </a:p>
        </p:txBody>
      </p:sp>
      <p:sp>
        <p:nvSpPr>
          <p:cNvPr id="7" name="TextBox 6"/>
          <p:cNvSpPr txBox="1"/>
          <p:nvPr/>
        </p:nvSpPr>
        <p:spPr>
          <a:xfrm>
            <a:off x="461886" y="3531209"/>
            <a:ext cx="2039815" cy="1077218"/>
          </a:xfrm>
          <a:prstGeom prst="rect">
            <a:avLst/>
          </a:prstGeom>
          <a:noFill/>
          <a:ln w="38100">
            <a:solidFill>
              <a:srgbClr val="FF0000"/>
            </a:solidFill>
          </a:ln>
        </p:spPr>
        <p:txBody>
          <a:bodyPr wrap="square" rtlCol="0">
            <a:spAutoFit/>
          </a:bodyPr>
          <a:lstStyle/>
          <a:p>
            <a:pPr algn="ctr"/>
            <a:r>
              <a:rPr lang="en-US" sz="3200" dirty="0" smtClean="0">
                <a:solidFill>
                  <a:srgbClr val="FF0000"/>
                </a:solidFill>
              </a:rPr>
              <a:t>Core Question</a:t>
            </a:r>
            <a:endParaRPr lang="en-IE" sz="3200" dirty="0">
              <a:solidFill>
                <a:srgbClr val="FF0000"/>
              </a:solidFill>
            </a:endParaRPr>
          </a:p>
        </p:txBody>
      </p:sp>
      <p:cxnSp>
        <p:nvCxnSpPr>
          <p:cNvPr id="9" name="Straight Arrow Connector 8"/>
          <p:cNvCxnSpPr>
            <a:stCxn id="6" idx="2"/>
          </p:cNvCxnSpPr>
          <p:nvPr/>
        </p:nvCxnSpPr>
        <p:spPr>
          <a:xfrm>
            <a:off x="1484142" y="2585022"/>
            <a:ext cx="1723292" cy="4817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p:cNvCxnSpPr/>
          <p:nvPr/>
        </p:nvCxnSpPr>
        <p:spPr>
          <a:xfrm>
            <a:off x="1481793" y="4616063"/>
            <a:ext cx="1725641" cy="673691"/>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44840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365125"/>
            <a:ext cx="11619914" cy="1325563"/>
          </a:xfrm>
        </p:spPr>
        <p:txBody>
          <a:bodyPr/>
          <a:lstStyle/>
          <a:p>
            <a:pPr algn="ctr"/>
            <a:r>
              <a:rPr lang="en-US" dirty="0" smtClean="0"/>
              <a:t>Planning Your Response – What are the options?</a:t>
            </a:r>
            <a:br>
              <a:rPr lang="en-US" dirty="0" smtClean="0"/>
            </a:br>
            <a:r>
              <a:rPr lang="en-US" dirty="0" smtClean="0"/>
              <a:t>ATFQ – “Answer The </a:t>
            </a:r>
            <a:r>
              <a:rPr lang="en-US" dirty="0" err="1" smtClean="0"/>
              <a:t>Flippin</a:t>
            </a:r>
            <a:r>
              <a:rPr lang="en-US" dirty="0" smtClean="0"/>
              <a:t>’ Question</a:t>
            </a:r>
            <a:endParaRPr lang="en-IE" dirty="0"/>
          </a:p>
        </p:txBody>
      </p:sp>
      <p:sp>
        <p:nvSpPr>
          <p:cNvPr id="3" name="Content Placeholder 2"/>
          <p:cNvSpPr>
            <a:spLocks noGrp="1"/>
          </p:cNvSpPr>
          <p:nvPr>
            <p:ph idx="1"/>
          </p:nvPr>
        </p:nvSpPr>
        <p:spPr/>
        <p:txBody>
          <a:bodyPr/>
          <a:lstStyle/>
          <a:p>
            <a:r>
              <a:rPr lang="en-US" dirty="0" smtClean="0"/>
              <a:t>The Rights in the UNCRC </a:t>
            </a:r>
            <a:r>
              <a:rPr lang="en-US" b="1" u="sng" dirty="0" smtClean="0"/>
              <a:t>ARE</a:t>
            </a:r>
            <a:r>
              <a:rPr lang="en-US" dirty="0" smtClean="0"/>
              <a:t> enjoyed Equally		Equally Well</a:t>
            </a:r>
            <a:endParaRPr lang="en-US" dirty="0"/>
          </a:p>
          <a:p>
            <a:pPr marL="0" indent="0">
              <a:buNone/>
            </a:pPr>
            <a:r>
              <a:rPr lang="en-US" dirty="0" smtClean="0"/>
              <a:t>                                                                                                      Equally Poorly</a:t>
            </a:r>
          </a:p>
          <a:p>
            <a:r>
              <a:rPr lang="en-US" dirty="0" smtClean="0"/>
              <a:t>The Rights in the UNCRC ARE NOT enjoyed Equally</a:t>
            </a:r>
          </a:p>
          <a:p>
            <a:endParaRPr lang="en-US" dirty="0"/>
          </a:p>
          <a:p>
            <a:endParaRPr lang="en-US" dirty="0" smtClean="0"/>
          </a:p>
          <a:p>
            <a:pPr marL="0" indent="0">
              <a:buNone/>
            </a:pPr>
            <a:r>
              <a:rPr lang="en-US" dirty="0" smtClean="0"/>
              <a:t>Disproportionately </a:t>
            </a:r>
            <a:r>
              <a:rPr lang="en-US" dirty="0"/>
              <a:t>	</a:t>
            </a:r>
            <a:r>
              <a:rPr lang="en-US" dirty="0" smtClean="0"/>
              <a:t>    Overwhelmingly		              Exclusively</a:t>
            </a:r>
          </a:p>
          <a:p>
            <a:pPr marL="0" indent="0">
              <a:buNone/>
            </a:pPr>
            <a:r>
              <a:rPr lang="en-US" dirty="0" smtClean="0"/>
              <a:t>         by some			by some			  by a certain									</a:t>
            </a:r>
            <a:r>
              <a:rPr lang="en-US" dirty="0"/>
              <a:t> </a:t>
            </a:r>
            <a:r>
              <a:rPr lang="en-US" dirty="0" smtClean="0"/>
              <a:t>    group(s)		                             </a:t>
            </a:r>
          </a:p>
        </p:txBody>
      </p:sp>
      <p:cxnSp>
        <p:nvCxnSpPr>
          <p:cNvPr id="5" name="Straight Arrow Connector 4"/>
          <p:cNvCxnSpPr/>
          <p:nvPr/>
        </p:nvCxnSpPr>
        <p:spPr>
          <a:xfrm flipH="1">
            <a:off x="2686929" y="3249637"/>
            <a:ext cx="3010486"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96000" y="3221502"/>
            <a:ext cx="0" cy="1167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583680" y="3249637"/>
            <a:ext cx="3404382"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737230" y="2067951"/>
            <a:ext cx="13645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751298" y="2082018"/>
            <a:ext cx="1392701" cy="4783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07963" y="2743200"/>
            <a:ext cx="10945837" cy="3433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0445382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365125"/>
            <a:ext cx="11619914" cy="1325563"/>
          </a:xfrm>
        </p:spPr>
        <p:txBody>
          <a:bodyPr/>
          <a:lstStyle/>
          <a:p>
            <a:pPr algn="ctr"/>
            <a:r>
              <a:rPr lang="en-US" dirty="0" smtClean="0"/>
              <a:t>Planning Your Response – What are the options?</a:t>
            </a:r>
            <a:br>
              <a:rPr lang="en-US" dirty="0" smtClean="0"/>
            </a:br>
            <a:r>
              <a:rPr lang="en-US" dirty="0" smtClean="0"/>
              <a:t>ATFQ – “Answer The </a:t>
            </a:r>
            <a:r>
              <a:rPr lang="en-US" dirty="0" err="1" smtClean="0"/>
              <a:t>Flippin</a:t>
            </a:r>
            <a:r>
              <a:rPr lang="en-US" dirty="0" smtClean="0"/>
              <a:t>’ Question</a:t>
            </a:r>
            <a:endParaRPr lang="en-IE" dirty="0"/>
          </a:p>
        </p:txBody>
      </p:sp>
      <p:sp>
        <p:nvSpPr>
          <p:cNvPr id="3" name="Content Placeholder 2"/>
          <p:cNvSpPr>
            <a:spLocks noGrp="1"/>
          </p:cNvSpPr>
          <p:nvPr>
            <p:ph idx="1"/>
          </p:nvPr>
        </p:nvSpPr>
        <p:spPr/>
        <p:txBody>
          <a:bodyPr/>
          <a:lstStyle/>
          <a:p>
            <a:r>
              <a:rPr lang="en-US" dirty="0" smtClean="0"/>
              <a:t>The Rights in the UNCRC </a:t>
            </a:r>
            <a:r>
              <a:rPr lang="en-US" b="1" u="sng" dirty="0" smtClean="0"/>
              <a:t>ARE</a:t>
            </a:r>
            <a:r>
              <a:rPr lang="en-US" dirty="0" smtClean="0"/>
              <a:t> enjoyed Equally		Equally Well</a:t>
            </a:r>
            <a:endParaRPr lang="en-US" dirty="0"/>
          </a:p>
          <a:p>
            <a:pPr marL="0" indent="0">
              <a:buNone/>
            </a:pPr>
            <a:r>
              <a:rPr lang="en-US" dirty="0" smtClean="0"/>
              <a:t>                                                                                                      Equally Poorly</a:t>
            </a:r>
          </a:p>
          <a:p>
            <a:r>
              <a:rPr lang="en-US" dirty="0" smtClean="0"/>
              <a:t>The Rights in the UNCRC </a:t>
            </a:r>
            <a:r>
              <a:rPr lang="en-US" b="1" u="sng" dirty="0" smtClean="0"/>
              <a:t>ARE NOT</a:t>
            </a:r>
            <a:r>
              <a:rPr lang="en-US" dirty="0" smtClean="0"/>
              <a:t> enjoyed Equally</a:t>
            </a:r>
          </a:p>
          <a:p>
            <a:endParaRPr lang="en-US" dirty="0"/>
          </a:p>
          <a:p>
            <a:endParaRPr lang="en-US" dirty="0" smtClean="0"/>
          </a:p>
          <a:p>
            <a:pPr marL="0" indent="0">
              <a:buNone/>
            </a:pPr>
            <a:r>
              <a:rPr lang="en-US" dirty="0" smtClean="0"/>
              <a:t>Disproportionately </a:t>
            </a:r>
            <a:r>
              <a:rPr lang="en-US" dirty="0"/>
              <a:t>	</a:t>
            </a:r>
            <a:r>
              <a:rPr lang="en-US" dirty="0" smtClean="0"/>
              <a:t>    Overwhelmingly		              Exclusively</a:t>
            </a:r>
          </a:p>
          <a:p>
            <a:pPr marL="0" indent="0">
              <a:buNone/>
            </a:pPr>
            <a:r>
              <a:rPr lang="en-US" dirty="0" smtClean="0"/>
              <a:t>         by some			by some			  by a certain									</a:t>
            </a:r>
            <a:r>
              <a:rPr lang="en-US" dirty="0"/>
              <a:t> </a:t>
            </a:r>
            <a:r>
              <a:rPr lang="en-US" dirty="0" smtClean="0"/>
              <a:t>    group(s)		                             </a:t>
            </a:r>
          </a:p>
        </p:txBody>
      </p:sp>
      <p:cxnSp>
        <p:nvCxnSpPr>
          <p:cNvPr id="5" name="Straight Arrow Connector 4"/>
          <p:cNvCxnSpPr/>
          <p:nvPr/>
        </p:nvCxnSpPr>
        <p:spPr>
          <a:xfrm flipH="1">
            <a:off x="2686929" y="3249637"/>
            <a:ext cx="3010486"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96000" y="3221502"/>
            <a:ext cx="0" cy="1167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583680" y="3249637"/>
            <a:ext cx="3404382"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737230" y="2067951"/>
            <a:ext cx="13645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751298" y="2082018"/>
            <a:ext cx="1392701" cy="4783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1866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365125"/>
            <a:ext cx="11619914" cy="1325563"/>
          </a:xfrm>
        </p:spPr>
        <p:txBody>
          <a:bodyPr/>
          <a:lstStyle/>
          <a:p>
            <a:pPr algn="ctr"/>
            <a:r>
              <a:rPr lang="en-US" dirty="0" smtClean="0"/>
              <a:t>Planning Your Response – What are the options?</a:t>
            </a:r>
            <a:br>
              <a:rPr lang="en-US" dirty="0" smtClean="0"/>
            </a:br>
            <a:r>
              <a:rPr lang="en-US" dirty="0" smtClean="0"/>
              <a:t>ATFQ – “Answer The </a:t>
            </a:r>
            <a:r>
              <a:rPr lang="en-US" dirty="0" err="1" smtClean="0"/>
              <a:t>Flippin</a:t>
            </a:r>
            <a:r>
              <a:rPr lang="en-US" dirty="0" smtClean="0"/>
              <a:t>’ Question</a:t>
            </a:r>
            <a:endParaRPr lang="en-IE" dirty="0"/>
          </a:p>
        </p:txBody>
      </p:sp>
      <p:sp>
        <p:nvSpPr>
          <p:cNvPr id="3" name="Content Placeholder 2"/>
          <p:cNvSpPr>
            <a:spLocks noGrp="1"/>
          </p:cNvSpPr>
          <p:nvPr>
            <p:ph idx="1"/>
          </p:nvPr>
        </p:nvSpPr>
        <p:spPr>
          <a:xfrm>
            <a:off x="838199" y="1825624"/>
            <a:ext cx="10922391" cy="4842462"/>
          </a:xfrm>
        </p:spPr>
        <p:txBody>
          <a:bodyPr>
            <a:normAutofit/>
          </a:bodyPr>
          <a:lstStyle/>
          <a:p>
            <a:r>
              <a:rPr lang="en-US" dirty="0" smtClean="0"/>
              <a:t>The Rights in the UNCRC </a:t>
            </a:r>
            <a:r>
              <a:rPr lang="en-US" b="1" u="sng" dirty="0" smtClean="0"/>
              <a:t>ARE</a:t>
            </a:r>
            <a:r>
              <a:rPr lang="en-US" dirty="0" smtClean="0"/>
              <a:t> enjoyed Equally		Equally Well</a:t>
            </a:r>
            <a:endParaRPr lang="en-US" dirty="0"/>
          </a:p>
          <a:p>
            <a:pPr marL="0" indent="0">
              <a:buNone/>
            </a:pPr>
            <a:r>
              <a:rPr lang="en-US" dirty="0" smtClean="0"/>
              <a:t>                                                                                                      Equally Poorly</a:t>
            </a:r>
          </a:p>
          <a:p>
            <a:r>
              <a:rPr lang="en-US" dirty="0" smtClean="0"/>
              <a:t>The Rights in the UNCRC </a:t>
            </a:r>
            <a:r>
              <a:rPr lang="en-US" b="1" u="sng" dirty="0" smtClean="0"/>
              <a:t>ARE NOT</a:t>
            </a:r>
            <a:r>
              <a:rPr lang="en-US" b="1" dirty="0" smtClean="0"/>
              <a:t> </a:t>
            </a:r>
            <a:r>
              <a:rPr lang="en-US" dirty="0" smtClean="0"/>
              <a:t>enjoyed Equally</a:t>
            </a:r>
          </a:p>
          <a:p>
            <a:endParaRPr lang="en-US" dirty="0"/>
          </a:p>
          <a:p>
            <a:endParaRPr lang="en-US" dirty="0" smtClean="0"/>
          </a:p>
          <a:p>
            <a:pPr marL="0" indent="0">
              <a:buNone/>
            </a:pPr>
            <a:r>
              <a:rPr lang="en-US" dirty="0" smtClean="0"/>
              <a:t>Disproportionately </a:t>
            </a:r>
            <a:r>
              <a:rPr lang="en-US" dirty="0"/>
              <a:t>	</a:t>
            </a:r>
            <a:r>
              <a:rPr lang="en-US" dirty="0" smtClean="0"/>
              <a:t>    Overwhelmingly		              Exclusively</a:t>
            </a:r>
          </a:p>
          <a:p>
            <a:pPr marL="0" indent="0">
              <a:buNone/>
            </a:pPr>
            <a:r>
              <a:rPr lang="en-US" dirty="0" smtClean="0"/>
              <a:t>         by some			by some			  by a certain									</a:t>
            </a:r>
            <a:r>
              <a:rPr lang="en-US" dirty="0"/>
              <a:t> </a:t>
            </a:r>
            <a:r>
              <a:rPr lang="en-US" dirty="0" smtClean="0"/>
              <a:t>    group(s)	</a:t>
            </a:r>
          </a:p>
          <a:p>
            <a:r>
              <a:rPr lang="en-US" dirty="0" smtClean="0"/>
              <a:t>Unequal by CLASS, GENDER, CITIZENSHIP STATUS, SEXUALITY, ETHNICITY                             </a:t>
            </a:r>
          </a:p>
        </p:txBody>
      </p:sp>
      <p:cxnSp>
        <p:nvCxnSpPr>
          <p:cNvPr id="5" name="Straight Arrow Connector 4"/>
          <p:cNvCxnSpPr/>
          <p:nvPr/>
        </p:nvCxnSpPr>
        <p:spPr>
          <a:xfrm flipH="1">
            <a:off x="2686929" y="3249637"/>
            <a:ext cx="3010486"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96000" y="3221502"/>
            <a:ext cx="0" cy="1167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583680" y="3249637"/>
            <a:ext cx="3404382"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737230" y="2067951"/>
            <a:ext cx="13645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751298" y="2082018"/>
            <a:ext cx="1392701" cy="4783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930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18" y="365125"/>
            <a:ext cx="11619914" cy="1325563"/>
          </a:xfrm>
        </p:spPr>
        <p:txBody>
          <a:bodyPr/>
          <a:lstStyle/>
          <a:p>
            <a:pPr algn="ctr"/>
            <a:r>
              <a:rPr lang="en-US" dirty="0" smtClean="0"/>
              <a:t>Planning Your Response – What are the options?</a:t>
            </a:r>
            <a:br>
              <a:rPr lang="en-US" dirty="0" smtClean="0"/>
            </a:br>
            <a:r>
              <a:rPr lang="en-US" dirty="0" smtClean="0"/>
              <a:t>ATFQ – “Answer The </a:t>
            </a:r>
            <a:r>
              <a:rPr lang="en-US" dirty="0" err="1"/>
              <a:t>F</a:t>
            </a:r>
            <a:r>
              <a:rPr lang="en-US" dirty="0" err="1" smtClean="0"/>
              <a:t>lippin</a:t>
            </a:r>
            <a:r>
              <a:rPr lang="en-US" dirty="0" smtClean="0"/>
              <a:t>’ Question</a:t>
            </a:r>
            <a:endParaRPr lang="en-IE" dirty="0"/>
          </a:p>
        </p:txBody>
      </p:sp>
      <p:sp>
        <p:nvSpPr>
          <p:cNvPr id="3" name="Content Placeholder 2"/>
          <p:cNvSpPr>
            <a:spLocks noGrp="1"/>
          </p:cNvSpPr>
          <p:nvPr>
            <p:ph idx="1"/>
          </p:nvPr>
        </p:nvSpPr>
        <p:spPr>
          <a:xfrm>
            <a:off x="838199" y="1825624"/>
            <a:ext cx="11140441" cy="4842462"/>
          </a:xfrm>
        </p:spPr>
        <p:txBody>
          <a:bodyPr>
            <a:normAutofit/>
          </a:bodyPr>
          <a:lstStyle/>
          <a:p>
            <a:r>
              <a:rPr lang="en-US" dirty="0" smtClean="0"/>
              <a:t>The Rights in the UNCRC </a:t>
            </a:r>
            <a:r>
              <a:rPr lang="en-US" b="1" u="sng" dirty="0" smtClean="0"/>
              <a:t>ARE</a:t>
            </a:r>
            <a:r>
              <a:rPr lang="en-US" dirty="0" smtClean="0"/>
              <a:t> enjoyed Equally		Equally Well</a:t>
            </a:r>
            <a:endParaRPr lang="en-US" dirty="0"/>
          </a:p>
          <a:p>
            <a:pPr marL="0" indent="0">
              <a:buNone/>
            </a:pPr>
            <a:r>
              <a:rPr lang="en-US" dirty="0" smtClean="0"/>
              <a:t>                                                                                                      Equally Poorly</a:t>
            </a:r>
          </a:p>
          <a:p>
            <a:r>
              <a:rPr lang="en-US" dirty="0" smtClean="0"/>
              <a:t>The Rights in the UNCRC </a:t>
            </a:r>
            <a:r>
              <a:rPr lang="en-US" b="1" u="sng" dirty="0" smtClean="0"/>
              <a:t>ARE NOT</a:t>
            </a:r>
            <a:r>
              <a:rPr lang="en-US" b="1" dirty="0" smtClean="0"/>
              <a:t> </a:t>
            </a:r>
            <a:r>
              <a:rPr lang="en-US" dirty="0" smtClean="0"/>
              <a:t>enjoyed Equally</a:t>
            </a:r>
          </a:p>
          <a:p>
            <a:endParaRPr lang="en-US" dirty="0"/>
          </a:p>
          <a:p>
            <a:endParaRPr lang="en-US" dirty="0" smtClean="0"/>
          </a:p>
          <a:p>
            <a:pPr marL="0" indent="0">
              <a:buNone/>
            </a:pPr>
            <a:r>
              <a:rPr lang="en-US" dirty="0" smtClean="0"/>
              <a:t>Disproportionately </a:t>
            </a:r>
            <a:r>
              <a:rPr lang="en-US" dirty="0"/>
              <a:t>	</a:t>
            </a:r>
            <a:r>
              <a:rPr lang="en-US" dirty="0" smtClean="0"/>
              <a:t>    Overwhelmingly		              Exclusively</a:t>
            </a:r>
          </a:p>
          <a:p>
            <a:pPr marL="0" indent="0">
              <a:buNone/>
            </a:pPr>
            <a:r>
              <a:rPr lang="en-US" dirty="0" smtClean="0"/>
              <a:t>         by some			by some			  by a certain									</a:t>
            </a:r>
            <a:r>
              <a:rPr lang="en-US" dirty="0"/>
              <a:t> </a:t>
            </a:r>
            <a:r>
              <a:rPr lang="en-US" dirty="0" smtClean="0"/>
              <a:t>    group(s)	</a:t>
            </a:r>
          </a:p>
          <a:p>
            <a:r>
              <a:rPr lang="en-US" dirty="0" smtClean="0"/>
              <a:t>Think about Ireland’s VERY POOR history of Child Protection – Magdalene Laundries, Ferns Report, Irish Child Abuse Commission (2009)</a:t>
            </a:r>
          </a:p>
        </p:txBody>
      </p:sp>
      <p:cxnSp>
        <p:nvCxnSpPr>
          <p:cNvPr id="5" name="Straight Arrow Connector 4"/>
          <p:cNvCxnSpPr/>
          <p:nvPr/>
        </p:nvCxnSpPr>
        <p:spPr>
          <a:xfrm flipH="1">
            <a:off x="2686929" y="3249637"/>
            <a:ext cx="3010486"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96000" y="3221502"/>
            <a:ext cx="0" cy="1167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583680" y="3249637"/>
            <a:ext cx="3404382" cy="11113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737230" y="2067951"/>
            <a:ext cx="13645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751298" y="2082018"/>
            <a:ext cx="1392701" cy="4783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440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4445"/>
            <a:ext cx="11169748" cy="1325563"/>
          </a:xfrm>
        </p:spPr>
        <p:txBody>
          <a:bodyPr/>
          <a:lstStyle/>
          <a:p>
            <a:r>
              <a:rPr lang="en-US" u="sng" dirty="0" smtClean="0"/>
              <a:t>Essay Introduction</a:t>
            </a:r>
            <a:r>
              <a:rPr lang="en-US" dirty="0" smtClean="0"/>
              <a:t>: How to frame your response</a:t>
            </a:r>
            <a:endParaRPr lang="en-IE" dirty="0"/>
          </a:p>
        </p:txBody>
      </p:sp>
      <p:sp>
        <p:nvSpPr>
          <p:cNvPr id="3" name="Content Placeholder 2"/>
          <p:cNvSpPr>
            <a:spLocks noGrp="1"/>
          </p:cNvSpPr>
          <p:nvPr>
            <p:ph idx="1"/>
          </p:nvPr>
        </p:nvSpPr>
        <p:spPr>
          <a:xfrm>
            <a:off x="253218" y="1448972"/>
            <a:ext cx="11465170" cy="5409028"/>
          </a:xfrm>
        </p:spPr>
        <p:txBody>
          <a:bodyPr/>
          <a:lstStyle/>
          <a:p>
            <a:r>
              <a:rPr lang="en-US" dirty="0" smtClean="0"/>
              <a:t>Establish what the Rights in the UNCRC actually are (focusing in on the rights that you will actually be interrogating</a:t>
            </a:r>
          </a:p>
          <a:p>
            <a:pPr lvl="1"/>
            <a:r>
              <a:rPr lang="en-US" dirty="0" smtClean="0"/>
              <a:t>Options specified on the spec include: </a:t>
            </a:r>
            <a:r>
              <a:rPr lang="en-IE" dirty="0" smtClean="0">
                <a:solidFill>
                  <a:srgbClr val="FF0000"/>
                </a:solidFill>
              </a:rPr>
              <a:t>Article 6</a:t>
            </a:r>
            <a:r>
              <a:rPr lang="en-IE" dirty="0" smtClean="0"/>
              <a:t> – Survival and Development, </a:t>
            </a:r>
            <a:r>
              <a:rPr lang="en-IE" dirty="0" smtClean="0">
                <a:solidFill>
                  <a:srgbClr val="FF0000"/>
                </a:solidFill>
              </a:rPr>
              <a:t>Article 13  </a:t>
            </a:r>
            <a:r>
              <a:rPr lang="en-IE" dirty="0" smtClean="0"/>
              <a:t>- Freedom of Expression and availability of information, </a:t>
            </a:r>
            <a:r>
              <a:rPr lang="en-IE" dirty="0" smtClean="0">
                <a:solidFill>
                  <a:srgbClr val="FF0000"/>
                </a:solidFill>
              </a:rPr>
              <a:t>Article 19 </a:t>
            </a:r>
            <a:r>
              <a:rPr lang="en-IE" dirty="0" smtClean="0"/>
              <a:t>– Protection from Abuse and Neglect, </a:t>
            </a:r>
            <a:r>
              <a:rPr lang="en-IE" dirty="0" smtClean="0">
                <a:solidFill>
                  <a:srgbClr val="FF0000"/>
                </a:solidFill>
              </a:rPr>
              <a:t>Articles 28 &amp; 29 </a:t>
            </a:r>
            <a:r>
              <a:rPr lang="en-IE" dirty="0" smtClean="0"/>
              <a:t>– Education, </a:t>
            </a:r>
            <a:r>
              <a:rPr lang="en-IE" dirty="0" smtClean="0">
                <a:solidFill>
                  <a:srgbClr val="FF0000"/>
                </a:solidFill>
              </a:rPr>
              <a:t>Article 31 </a:t>
            </a:r>
            <a:r>
              <a:rPr lang="en-IE" dirty="0" smtClean="0"/>
              <a:t>– Leisure, Recreation, and Cultural Activities</a:t>
            </a:r>
          </a:p>
          <a:p>
            <a:pPr lvl="1"/>
            <a:r>
              <a:rPr lang="en-US" dirty="0" smtClean="0"/>
              <a:t>Of course, you can add in your own choices, but perhaps better to stick to the core!</a:t>
            </a:r>
          </a:p>
          <a:p>
            <a:r>
              <a:rPr lang="en-US" dirty="0" smtClean="0"/>
              <a:t>Identify the Key Thinkers that will help you to think more clearly about this issue</a:t>
            </a:r>
          </a:p>
          <a:p>
            <a:pPr lvl="1"/>
            <a:r>
              <a:rPr lang="en-US" dirty="0" smtClean="0"/>
              <a:t>Kathleen Lynch – Access to Care &amp; Education</a:t>
            </a:r>
          </a:p>
          <a:p>
            <a:pPr lvl="1"/>
            <a:r>
              <a:rPr lang="en-US" dirty="0" smtClean="0"/>
              <a:t>Martha Nussbaum – Capabilities Approach (for your conclusion)</a:t>
            </a:r>
          </a:p>
          <a:p>
            <a:pPr lvl="1"/>
            <a:r>
              <a:rPr lang="en-US" dirty="0" smtClean="0"/>
              <a:t>Marx – Social Class Dimension</a:t>
            </a:r>
          </a:p>
          <a:p>
            <a:pPr lvl="1"/>
            <a:r>
              <a:rPr lang="en-US" dirty="0" smtClean="0"/>
              <a:t>Walby – Gender Dimension</a:t>
            </a:r>
            <a:endParaRPr lang="en-IE" dirty="0"/>
          </a:p>
        </p:txBody>
      </p:sp>
    </p:spTree>
    <p:extLst>
      <p:ext uri="{BB962C8B-B14F-4D97-AF65-F5344CB8AC3E}">
        <p14:creationId xmlns:p14="http://schemas.microsoft.com/office/powerpoint/2010/main" val="1708843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70" y="365125"/>
            <a:ext cx="11197884" cy="1325563"/>
          </a:xfrm>
        </p:spPr>
        <p:txBody>
          <a:bodyPr/>
          <a:lstStyle/>
          <a:p>
            <a:r>
              <a:rPr lang="en-US" dirty="0" smtClean="0"/>
              <a:t>How do you find out the current Irish situation?</a:t>
            </a:r>
            <a:endParaRPr lang="en-IE" dirty="0"/>
          </a:p>
        </p:txBody>
      </p:sp>
      <p:sp>
        <p:nvSpPr>
          <p:cNvPr id="3" name="Content Placeholder 2"/>
          <p:cNvSpPr>
            <a:spLocks noGrp="1"/>
          </p:cNvSpPr>
          <p:nvPr>
            <p:ph idx="1"/>
          </p:nvPr>
        </p:nvSpPr>
        <p:spPr>
          <a:xfrm>
            <a:off x="165994" y="2400394"/>
            <a:ext cx="11187806" cy="4351338"/>
          </a:xfrm>
        </p:spPr>
        <p:txBody>
          <a:bodyPr>
            <a:normAutofit/>
          </a:bodyPr>
          <a:lstStyle/>
          <a:p>
            <a:endParaRPr lang="en-US" dirty="0" smtClean="0"/>
          </a:p>
          <a:p>
            <a:endParaRPr lang="en-US" dirty="0"/>
          </a:p>
          <a:p>
            <a:endParaRPr lang="en-US" dirty="0" smtClean="0"/>
          </a:p>
          <a:p>
            <a:endParaRPr lang="en-US" dirty="0"/>
          </a:p>
          <a:p>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94" y="1789612"/>
            <a:ext cx="11860020" cy="2155372"/>
          </a:xfrm>
          <a:prstGeom prst="rect">
            <a:avLst/>
          </a:prstGeom>
        </p:spPr>
      </p:pic>
      <p:sp>
        <p:nvSpPr>
          <p:cNvPr id="6" name="TextBox 5"/>
          <p:cNvSpPr txBox="1"/>
          <p:nvPr/>
        </p:nvSpPr>
        <p:spPr>
          <a:xfrm>
            <a:off x="492370" y="4310743"/>
            <a:ext cx="2002636" cy="1200329"/>
          </a:xfrm>
          <a:prstGeom prst="rect">
            <a:avLst/>
          </a:prstGeom>
          <a:noFill/>
        </p:spPr>
        <p:txBody>
          <a:bodyPr wrap="square" rtlCol="0">
            <a:spAutoFit/>
          </a:bodyPr>
          <a:lstStyle/>
          <a:p>
            <a:r>
              <a:rPr lang="en-US" dirty="0" smtClean="0">
                <a:hlinkClick r:id="rId3"/>
              </a:rPr>
              <a:t>www.oco.ie</a:t>
            </a:r>
            <a:endParaRPr lang="en-US" dirty="0" smtClean="0"/>
          </a:p>
          <a:p>
            <a:r>
              <a:rPr lang="en-US" dirty="0" smtClean="0"/>
              <a:t>How are complaints made and resolved?</a:t>
            </a:r>
            <a:endParaRPr lang="en-IE" dirty="0"/>
          </a:p>
        </p:txBody>
      </p:sp>
      <p:sp>
        <p:nvSpPr>
          <p:cNvPr id="7" name="TextBox 6"/>
          <p:cNvSpPr txBox="1"/>
          <p:nvPr/>
        </p:nvSpPr>
        <p:spPr>
          <a:xfrm>
            <a:off x="3614398" y="4310743"/>
            <a:ext cx="2002636" cy="2031325"/>
          </a:xfrm>
          <a:prstGeom prst="rect">
            <a:avLst/>
          </a:prstGeom>
          <a:noFill/>
        </p:spPr>
        <p:txBody>
          <a:bodyPr wrap="square" rtlCol="0">
            <a:spAutoFit/>
          </a:bodyPr>
          <a:lstStyle/>
          <a:p>
            <a:r>
              <a:rPr lang="en-US" dirty="0" smtClean="0"/>
              <a:t>CRA’s Annual</a:t>
            </a:r>
          </a:p>
          <a:p>
            <a:r>
              <a:rPr lang="en-US" dirty="0" smtClean="0"/>
              <a:t>“Report Card”</a:t>
            </a:r>
          </a:p>
          <a:p>
            <a:r>
              <a:rPr lang="en-US" dirty="0" smtClean="0"/>
              <a:t>Feedback on different categories.</a:t>
            </a:r>
          </a:p>
          <a:p>
            <a:r>
              <a:rPr lang="en-US" dirty="0" smtClean="0"/>
              <a:t>What are the trends over time?</a:t>
            </a:r>
            <a:endParaRPr lang="en-IE" dirty="0"/>
          </a:p>
        </p:txBody>
      </p:sp>
      <p:sp>
        <p:nvSpPr>
          <p:cNvPr id="8" name="TextBox 7"/>
          <p:cNvSpPr txBox="1"/>
          <p:nvPr/>
        </p:nvSpPr>
        <p:spPr>
          <a:xfrm>
            <a:off x="6575318" y="4306387"/>
            <a:ext cx="2002636" cy="1477328"/>
          </a:xfrm>
          <a:prstGeom prst="rect">
            <a:avLst/>
          </a:prstGeom>
          <a:noFill/>
        </p:spPr>
        <p:txBody>
          <a:bodyPr wrap="square" rtlCol="0">
            <a:spAutoFit/>
          </a:bodyPr>
          <a:lstStyle/>
          <a:p>
            <a:r>
              <a:rPr lang="en-US" dirty="0" smtClean="0"/>
              <a:t>Examine their reports all of which are available to download www.ihrec.ie</a:t>
            </a:r>
            <a:endParaRPr lang="en-IE" dirty="0"/>
          </a:p>
        </p:txBody>
      </p:sp>
      <p:sp>
        <p:nvSpPr>
          <p:cNvPr id="9" name="TextBox 8"/>
          <p:cNvSpPr txBox="1"/>
          <p:nvPr/>
        </p:nvSpPr>
        <p:spPr>
          <a:xfrm>
            <a:off x="9523176" y="4302031"/>
            <a:ext cx="2002636" cy="2031325"/>
          </a:xfrm>
          <a:prstGeom prst="rect">
            <a:avLst/>
          </a:prstGeom>
          <a:noFill/>
        </p:spPr>
        <p:txBody>
          <a:bodyPr wrap="square" rtlCol="0">
            <a:spAutoFit/>
          </a:bodyPr>
          <a:lstStyle/>
          <a:p>
            <a:r>
              <a:rPr lang="en-US" dirty="0" smtClean="0"/>
              <a:t>How has the state responded to criticism? What public statements has the Minister made about Children’s Rights?</a:t>
            </a:r>
            <a:endParaRPr lang="en-IE" dirty="0"/>
          </a:p>
        </p:txBody>
      </p:sp>
    </p:spTree>
    <p:extLst>
      <p:ext uri="{BB962C8B-B14F-4D97-AF65-F5344CB8AC3E}">
        <p14:creationId xmlns:p14="http://schemas.microsoft.com/office/powerpoint/2010/main" val="14385284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70" y="365125"/>
            <a:ext cx="11197884" cy="1325563"/>
          </a:xfrm>
        </p:spPr>
        <p:txBody>
          <a:bodyPr/>
          <a:lstStyle/>
          <a:p>
            <a:r>
              <a:rPr lang="en-US" dirty="0" smtClean="0"/>
              <a:t>How do you find out the current Irish situation?</a:t>
            </a:r>
            <a:endParaRPr lang="en-IE" dirty="0"/>
          </a:p>
        </p:txBody>
      </p:sp>
      <p:sp>
        <p:nvSpPr>
          <p:cNvPr id="3" name="Content Placeholder 2"/>
          <p:cNvSpPr>
            <a:spLocks noGrp="1"/>
          </p:cNvSpPr>
          <p:nvPr>
            <p:ph idx="1"/>
          </p:nvPr>
        </p:nvSpPr>
        <p:spPr>
          <a:xfrm>
            <a:off x="492370" y="2400394"/>
            <a:ext cx="10861430" cy="4351338"/>
          </a:xfrm>
        </p:spPr>
        <p:txBody>
          <a:bodyPr>
            <a:normAutofit lnSpcReduction="10000"/>
          </a:bodyPr>
          <a:lstStyle/>
          <a:p>
            <a:endParaRPr lang="en-US" dirty="0" smtClean="0"/>
          </a:p>
          <a:p>
            <a:endParaRPr lang="en-US" dirty="0"/>
          </a:p>
          <a:p>
            <a:endParaRPr lang="en-US" dirty="0" smtClean="0"/>
          </a:p>
          <a:p>
            <a:pPr marL="0" indent="0">
              <a:buNone/>
            </a:pPr>
            <a:endParaRPr lang="en-US" sz="2400" dirty="0" smtClean="0"/>
          </a:p>
          <a:p>
            <a:r>
              <a:rPr lang="en-US" dirty="0" smtClean="0"/>
              <a:t>Can you think about any other possible source of reliable data? Newspaper articles, documentaries, Government Reports… (You can include what you’ve used in the ‘comments’ below the video?</a:t>
            </a:r>
            <a:endParaRPr lang="en-US" dirty="0"/>
          </a:p>
          <a:p>
            <a:endParaRPr lang="en-US" sz="1000" dirty="0" smtClean="0"/>
          </a:p>
          <a:p>
            <a:r>
              <a:rPr lang="en-US" dirty="0" smtClean="0"/>
              <a:t>The links to all of these areas will be included in the ‘Description Box’ and in the Episode Notes…</a:t>
            </a:r>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94" y="1789612"/>
            <a:ext cx="11860020" cy="2155372"/>
          </a:xfrm>
          <a:prstGeom prst="rect">
            <a:avLst/>
          </a:prstGeom>
        </p:spPr>
      </p:pic>
    </p:spTree>
    <p:extLst>
      <p:ext uri="{BB962C8B-B14F-4D97-AF65-F5344CB8AC3E}">
        <p14:creationId xmlns:p14="http://schemas.microsoft.com/office/powerpoint/2010/main" val="3600974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Kathleen Lynch and Access to Education</a:t>
            </a:r>
            <a:br>
              <a:rPr lang="en-US" dirty="0" smtClean="0"/>
            </a:br>
            <a:r>
              <a:rPr lang="en-US" dirty="0" smtClean="0"/>
              <a:t>“Equality of Condition”</a:t>
            </a:r>
            <a:endParaRPr lang="en-IE" dirty="0"/>
          </a:p>
        </p:txBody>
      </p:sp>
      <p:sp>
        <p:nvSpPr>
          <p:cNvPr id="3" name="Content Placeholder 2"/>
          <p:cNvSpPr>
            <a:spLocks noGrp="1"/>
          </p:cNvSpPr>
          <p:nvPr>
            <p:ph idx="1"/>
          </p:nvPr>
        </p:nvSpPr>
        <p:spPr>
          <a:xfrm>
            <a:off x="351693" y="1825624"/>
            <a:ext cx="11296356" cy="4898733"/>
          </a:xfrm>
        </p:spPr>
        <p:txBody>
          <a:bodyPr>
            <a:noAutofit/>
          </a:bodyPr>
          <a:lstStyle/>
          <a:p>
            <a:r>
              <a:rPr lang="en-US" sz="3000" dirty="0" smtClean="0"/>
              <a:t>This is an excellent way to present the ideas of a Key Thinker </a:t>
            </a:r>
          </a:p>
          <a:p>
            <a:r>
              <a:rPr lang="en-US" sz="3000" dirty="0" smtClean="0"/>
              <a:t>What specific aspects of inequality in Irish Education does she identify? Which of these link best with your previous arguments?</a:t>
            </a:r>
          </a:p>
          <a:p>
            <a:r>
              <a:rPr lang="en-US" sz="3000" dirty="0" smtClean="0"/>
              <a:t>Balance the ideas of the Key Thinker with your own perspective and experiences in Education in Ireland</a:t>
            </a:r>
          </a:p>
          <a:p>
            <a:r>
              <a:rPr lang="en-US" sz="3000" dirty="0" smtClean="0"/>
              <a:t>How would you frame your “</a:t>
            </a:r>
            <a:r>
              <a:rPr lang="en-US" sz="3000" b="1" dirty="0" smtClean="0"/>
              <a:t>I</a:t>
            </a:r>
            <a:r>
              <a:rPr lang="en-US" sz="3000" dirty="0" smtClean="0"/>
              <a:t>” sentences to demonstrate to the examiner that you have fully engaged with Lynch’s ideas?</a:t>
            </a:r>
          </a:p>
          <a:p>
            <a:r>
              <a:rPr lang="en-US" sz="3000" dirty="0" smtClean="0"/>
              <a:t>Examine the handout “Kathleen Lynch Notes” at </a:t>
            </a:r>
            <a:r>
              <a:rPr lang="en-IE" sz="3000" dirty="0" smtClean="0">
                <a:hlinkClick r:id="rId2"/>
              </a:rPr>
              <a:t>https://polsocpodcast.com/2020/03/13/key-thinker-notes/</a:t>
            </a:r>
            <a:r>
              <a:rPr lang="en-IE" sz="3000" dirty="0" smtClean="0"/>
              <a:t> particularly the suggestions on Page 3 of the handout</a:t>
            </a:r>
          </a:p>
          <a:p>
            <a:endParaRPr lang="en-IE" sz="3000" dirty="0" smtClean="0"/>
          </a:p>
          <a:p>
            <a:endParaRPr lang="en-IE" sz="3000" dirty="0"/>
          </a:p>
        </p:txBody>
      </p:sp>
    </p:spTree>
    <p:extLst>
      <p:ext uri="{BB962C8B-B14F-4D97-AF65-F5344CB8AC3E}">
        <p14:creationId xmlns:p14="http://schemas.microsoft.com/office/powerpoint/2010/main" val="37072906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3"/>
            <a:ext cx="10515600" cy="1325563"/>
          </a:xfrm>
        </p:spPr>
        <p:txBody>
          <a:bodyPr/>
          <a:lstStyle/>
          <a:p>
            <a:pPr algn="ctr"/>
            <a:r>
              <a:rPr lang="en-US" dirty="0" smtClean="0"/>
              <a:t>Remember to Include: </a:t>
            </a:r>
            <a:br>
              <a:rPr lang="en-US" dirty="0" smtClean="0"/>
            </a:br>
            <a:r>
              <a:rPr lang="en-US" dirty="0" smtClean="0"/>
              <a:t>“</a:t>
            </a:r>
            <a:r>
              <a:rPr lang="en-US" b="1" i="1" u="sng" dirty="0" smtClean="0"/>
              <a:t>Alternative and Comparative Perspectives</a:t>
            </a:r>
            <a:r>
              <a:rPr lang="en-US" dirty="0" smtClean="0"/>
              <a:t>”</a:t>
            </a:r>
            <a:endParaRPr lang="en-IE" dirty="0"/>
          </a:p>
        </p:txBody>
      </p:sp>
      <p:sp>
        <p:nvSpPr>
          <p:cNvPr id="3" name="Content Placeholder 2"/>
          <p:cNvSpPr>
            <a:spLocks noGrp="1"/>
          </p:cNvSpPr>
          <p:nvPr>
            <p:ph idx="1"/>
          </p:nvPr>
        </p:nvSpPr>
        <p:spPr>
          <a:xfrm>
            <a:off x="838200" y="1825624"/>
            <a:ext cx="10515600" cy="4823369"/>
          </a:xfrm>
        </p:spPr>
        <p:txBody>
          <a:bodyPr/>
          <a:lstStyle/>
          <a:p>
            <a:r>
              <a:rPr lang="en-US" dirty="0" smtClean="0"/>
              <a:t>Our goal here is to be able to put the situation in Ireland into context</a:t>
            </a:r>
          </a:p>
          <a:p>
            <a:endParaRPr lang="en-US" dirty="0" smtClean="0"/>
          </a:p>
          <a:p>
            <a:endParaRPr lang="en-US" dirty="0"/>
          </a:p>
          <a:p>
            <a:endParaRPr lang="en-US" dirty="0" smtClean="0"/>
          </a:p>
          <a:p>
            <a:endParaRPr lang="en-US" dirty="0"/>
          </a:p>
          <a:p>
            <a:endParaRPr lang="en-US" dirty="0" smtClean="0"/>
          </a:p>
          <a:p>
            <a:r>
              <a:rPr lang="en-US" dirty="0" smtClean="0"/>
              <a:t>What other comparative perspectives could you use? Put suggestions in the comments box below!</a:t>
            </a:r>
          </a:p>
          <a:p>
            <a:r>
              <a:rPr lang="en-US" dirty="0" smtClean="0"/>
              <a:t>Links to all of these areas in the Description box, below…</a:t>
            </a:r>
          </a:p>
          <a:p>
            <a:endParaRPr lang="en-I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80" y="2490656"/>
            <a:ext cx="11487870" cy="2085815"/>
          </a:xfrm>
          <a:prstGeom prst="rect">
            <a:avLst/>
          </a:prstGeom>
        </p:spPr>
      </p:pic>
    </p:spTree>
    <p:extLst>
      <p:ext uri="{BB962C8B-B14F-4D97-AF65-F5344CB8AC3E}">
        <p14:creationId xmlns:p14="http://schemas.microsoft.com/office/powerpoint/2010/main" val="3650009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489" y="168173"/>
            <a:ext cx="11521440" cy="1325563"/>
          </a:xfrm>
        </p:spPr>
        <p:txBody>
          <a:bodyPr>
            <a:normAutofit/>
          </a:bodyPr>
          <a:lstStyle/>
          <a:p>
            <a:r>
              <a:rPr lang="en-US" sz="4000" dirty="0" smtClean="0"/>
              <a:t>Thinking about “</a:t>
            </a:r>
            <a:r>
              <a:rPr lang="en-US" sz="4000" u="sng" dirty="0" smtClean="0"/>
              <a:t>Case Studies</a:t>
            </a:r>
            <a:r>
              <a:rPr lang="en-US" sz="4000" dirty="0" smtClean="0"/>
              <a:t>” to support your position</a:t>
            </a:r>
            <a:endParaRPr lang="en-IE" sz="4000" dirty="0"/>
          </a:p>
        </p:txBody>
      </p:sp>
      <p:sp>
        <p:nvSpPr>
          <p:cNvPr id="6" name="Text Placeholder 5"/>
          <p:cNvSpPr>
            <a:spLocks noGrp="1"/>
          </p:cNvSpPr>
          <p:nvPr>
            <p:ph type="body" idx="1"/>
          </p:nvPr>
        </p:nvSpPr>
        <p:spPr>
          <a:xfrm>
            <a:off x="839788" y="1343531"/>
            <a:ext cx="5157787" cy="823912"/>
          </a:xfrm>
          <a:solidFill>
            <a:srgbClr val="FF9966"/>
          </a:solidFill>
          <a:ln>
            <a:solidFill>
              <a:srgbClr val="FF9966"/>
            </a:solidFill>
          </a:ln>
        </p:spPr>
        <p:txBody>
          <a:bodyPr>
            <a:normAutofit/>
          </a:bodyPr>
          <a:lstStyle/>
          <a:p>
            <a:pPr algn="ctr"/>
            <a:r>
              <a:rPr lang="en-US" dirty="0" smtClean="0"/>
              <a:t>The “</a:t>
            </a:r>
            <a:r>
              <a:rPr lang="en-US" i="1" dirty="0" smtClean="0"/>
              <a:t>Children’s Rights Referendum</a:t>
            </a:r>
            <a:r>
              <a:rPr lang="en-US" dirty="0" smtClean="0"/>
              <a:t>”</a:t>
            </a:r>
            <a:endParaRPr lang="en-IE" dirty="0" smtClean="0"/>
          </a:p>
          <a:p>
            <a:pPr algn="ctr"/>
            <a:r>
              <a:rPr lang="en-US" sz="1800" b="0" dirty="0" smtClean="0"/>
              <a:t>31</a:t>
            </a:r>
            <a:r>
              <a:rPr lang="en-US" sz="1800" b="0" baseline="30000" dirty="0" smtClean="0"/>
              <a:t>st</a:t>
            </a:r>
            <a:r>
              <a:rPr lang="en-US" sz="1800" b="0" dirty="0" smtClean="0"/>
              <a:t> Amendment to the Constitution</a:t>
            </a:r>
            <a:endParaRPr lang="en-IE" sz="1800" b="0" dirty="0" smtClean="0"/>
          </a:p>
        </p:txBody>
      </p:sp>
      <p:sp>
        <p:nvSpPr>
          <p:cNvPr id="4" name="Content Placeholder 3"/>
          <p:cNvSpPr>
            <a:spLocks noGrp="1"/>
          </p:cNvSpPr>
          <p:nvPr>
            <p:ph sz="half" idx="2"/>
          </p:nvPr>
        </p:nvSpPr>
        <p:spPr>
          <a:xfrm>
            <a:off x="839788" y="2167442"/>
            <a:ext cx="5157787" cy="4458439"/>
          </a:xfrm>
          <a:solidFill>
            <a:srgbClr val="FFCC99"/>
          </a:solidFill>
          <a:ln>
            <a:solidFill>
              <a:srgbClr val="FF0000"/>
            </a:solidFill>
          </a:ln>
        </p:spPr>
        <p:txBody>
          <a:bodyPr>
            <a:normAutofit/>
          </a:bodyPr>
          <a:lstStyle/>
          <a:p>
            <a:r>
              <a:rPr lang="en-US" dirty="0" smtClean="0"/>
              <a:t>How did the referendum come about?</a:t>
            </a:r>
          </a:p>
          <a:p>
            <a:r>
              <a:rPr lang="en-US" dirty="0" smtClean="0"/>
              <a:t>What were the arguments ‘</a:t>
            </a:r>
            <a:r>
              <a:rPr lang="en-US" b="1" dirty="0" smtClean="0"/>
              <a:t>in </a:t>
            </a:r>
            <a:r>
              <a:rPr lang="en-US" b="1" dirty="0" err="1" smtClean="0"/>
              <a:t>favour</a:t>
            </a:r>
            <a:r>
              <a:rPr lang="en-US" dirty="0" smtClean="0"/>
              <a:t>’ and ‘</a:t>
            </a:r>
            <a:r>
              <a:rPr lang="en-US" b="1" dirty="0" smtClean="0"/>
              <a:t>against</a:t>
            </a:r>
            <a:r>
              <a:rPr lang="en-US" dirty="0" smtClean="0"/>
              <a:t>’ passing the amendment?</a:t>
            </a:r>
          </a:p>
          <a:p>
            <a:r>
              <a:rPr lang="en-US" dirty="0" smtClean="0"/>
              <a:t>What was the result?</a:t>
            </a:r>
          </a:p>
          <a:p>
            <a:r>
              <a:rPr lang="en-US" dirty="0" smtClean="0"/>
              <a:t>Why is the “turnout” important to consider in this context? </a:t>
            </a:r>
          </a:p>
          <a:p>
            <a:endParaRPr lang="en-US" sz="1100" dirty="0" smtClean="0"/>
          </a:p>
          <a:p>
            <a:r>
              <a:rPr lang="en-US" dirty="0" smtClean="0"/>
              <a:t>A </a:t>
            </a:r>
            <a:r>
              <a:rPr lang="en-US" b="1" dirty="0" smtClean="0"/>
              <a:t>Quantitative</a:t>
            </a:r>
            <a:r>
              <a:rPr lang="en-US" dirty="0" smtClean="0"/>
              <a:t> Case Study</a:t>
            </a:r>
            <a:endParaRPr lang="en-IE" dirty="0"/>
          </a:p>
        </p:txBody>
      </p:sp>
      <p:sp>
        <p:nvSpPr>
          <p:cNvPr id="7" name="Text Placeholder 6"/>
          <p:cNvSpPr>
            <a:spLocks noGrp="1"/>
          </p:cNvSpPr>
          <p:nvPr>
            <p:ph type="body" sz="quarter" idx="3"/>
          </p:nvPr>
        </p:nvSpPr>
        <p:spPr>
          <a:xfrm>
            <a:off x="6172200" y="1343531"/>
            <a:ext cx="5183188" cy="823912"/>
          </a:xfrm>
          <a:solidFill>
            <a:srgbClr val="FF9966"/>
          </a:solidFill>
          <a:ln>
            <a:solidFill>
              <a:srgbClr val="FF9966"/>
            </a:solidFill>
          </a:ln>
        </p:spPr>
        <p:txBody>
          <a:bodyPr>
            <a:normAutofit/>
          </a:bodyPr>
          <a:lstStyle/>
          <a:p>
            <a:pPr algn="ctr"/>
            <a:r>
              <a:rPr lang="en-US" dirty="0" smtClean="0"/>
              <a:t>“Molly – Two years On”</a:t>
            </a:r>
            <a:endParaRPr lang="en-IE" dirty="0" smtClean="0"/>
          </a:p>
          <a:p>
            <a:pPr algn="ctr"/>
            <a:r>
              <a:rPr lang="en-US" sz="1600" b="0" dirty="0" smtClean="0"/>
              <a:t>Ombudsman for Children’s Office</a:t>
            </a:r>
          </a:p>
        </p:txBody>
      </p:sp>
      <p:sp>
        <p:nvSpPr>
          <p:cNvPr id="8" name="Content Placeholder 7"/>
          <p:cNvSpPr>
            <a:spLocks noGrp="1"/>
          </p:cNvSpPr>
          <p:nvPr>
            <p:ph sz="quarter" idx="4"/>
          </p:nvPr>
        </p:nvSpPr>
        <p:spPr>
          <a:xfrm>
            <a:off x="6172200" y="2167442"/>
            <a:ext cx="5183188" cy="4458439"/>
          </a:xfrm>
          <a:solidFill>
            <a:srgbClr val="FFCC99"/>
          </a:solidFill>
          <a:ln>
            <a:solidFill>
              <a:srgbClr val="FF0000"/>
            </a:solidFill>
          </a:ln>
        </p:spPr>
        <p:txBody>
          <a:bodyPr>
            <a:normAutofit/>
          </a:bodyPr>
          <a:lstStyle/>
          <a:p>
            <a:r>
              <a:rPr lang="en-US" dirty="0" smtClean="0"/>
              <a:t>Follow the case of “Molly” and assess whether you think that the Ombudsman has “Vindicated” her rights?</a:t>
            </a:r>
          </a:p>
          <a:p>
            <a:r>
              <a:rPr lang="en-US" dirty="0" smtClean="0"/>
              <a:t>How might we be critical of this source?</a:t>
            </a:r>
          </a:p>
          <a:p>
            <a:r>
              <a:rPr lang="en-US" dirty="0" smtClean="0"/>
              <a:t>What data can you provide that demonstrates the applicability of this case study?</a:t>
            </a:r>
          </a:p>
          <a:p>
            <a:r>
              <a:rPr lang="en-US" dirty="0" smtClean="0"/>
              <a:t>A </a:t>
            </a:r>
            <a:r>
              <a:rPr lang="en-US" b="1" dirty="0" smtClean="0"/>
              <a:t>Qualitative</a:t>
            </a:r>
            <a:r>
              <a:rPr lang="en-US" dirty="0" smtClean="0"/>
              <a:t> Case Study</a:t>
            </a:r>
          </a:p>
          <a:p>
            <a:endParaRPr lang="en-US" dirty="0" smtClean="0"/>
          </a:p>
        </p:txBody>
      </p:sp>
    </p:spTree>
    <p:extLst>
      <p:ext uri="{BB962C8B-B14F-4D97-AF65-F5344CB8AC3E}">
        <p14:creationId xmlns:p14="http://schemas.microsoft.com/office/powerpoint/2010/main" val="1135343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57" y="322921"/>
            <a:ext cx="11493305" cy="1325563"/>
          </a:xfrm>
        </p:spPr>
        <p:txBody>
          <a:bodyPr>
            <a:normAutofit/>
          </a:bodyPr>
          <a:lstStyle/>
          <a:p>
            <a:pPr algn="ctr"/>
            <a:r>
              <a:rPr lang="en-US" dirty="0" smtClean="0"/>
              <a:t>Framing your ‘</a:t>
            </a:r>
            <a:r>
              <a:rPr lang="en-US" b="1" dirty="0" smtClean="0"/>
              <a:t>Conclusion</a:t>
            </a:r>
            <a:r>
              <a:rPr lang="en-US" dirty="0" smtClean="0"/>
              <a:t>’ </a:t>
            </a:r>
            <a:br>
              <a:rPr lang="en-US" dirty="0" smtClean="0"/>
            </a:br>
            <a:r>
              <a:rPr lang="en-US" dirty="0" smtClean="0"/>
              <a:t>All good Pol </a:t>
            </a:r>
            <a:r>
              <a:rPr lang="en-US" dirty="0" err="1" smtClean="0"/>
              <a:t>Soc</a:t>
            </a:r>
            <a:r>
              <a:rPr lang="en-US" dirty="0" smtClean="0"/>
              <a:t> Essays have a </a:t>
            </a:r>
            <a:r>
              <a:rPr lang="en-US" u="sng" dirty="0" smtClean="0"/>
              <a:t>clear conclusion </a:t>
            </a:r>
            <a:endParaRPr lang="en-IE" u="sng" dirty="0"/>
          </a:p>
        </p:txBody>
      </p:sp>
      <p:sp>
        <p:nvSpPr>
          <p:cNvPr id="7" name="Content Placeholder 6"/>
          <p:cNvSpPr>
            <a:spLocks noGrp="1"/>
          </p:cNvSpPr>
          <p:nvPr>
            <p:ph idx="1"/>
          </p:nvPr>
        </p:nvSpPr>
        <p:spPr>
          <a:xfrm>
            <a:off x="323557" y="1825624"/>
            <a:ext cx="11030243" cy="4926868"/>
          </a:xfrm>
        </p:spPr>
        <p:txBody>
          <a:bodyPr>
            <a:normAutofit/>
          </a:bodyPr>
          <a:lstStyle/>
          <a:p>
            <a:r>
              <a:rPr lang="en-US" dirty="0" smtClean="0"/>
              <a:t>A useful position to </a:t>
            </a:r>
            <a:r>
              <a:rPr lang="en-US" u="sng" dirty="0" smtClean="0"/>
              <a:t>bring in your 2</a:t>
            </a:r>
            <a:r>
              <a:rPr lang="en-US" u="sng" baseline="30000" dirty="0" smtClean="0"/>
              <a:t>nd</a:t>
            </a:r>
            <a:r>
              <a:rPr lang="en-US" u="sng" dirty="0" smtClean="0"/>
              <a:t> Key Thinker </a:t>
            </a:r>
            <a:r>
              <a:rPr lang="en-US" dirty="0" smtClean="0"/>
              <a:t>– </a:t>
            </a:r>
            <a:r>
              <a:rPr lang="en-US" b="1" dirty="0" smtClean="0"/>
              <a:t>Martha Nussbaum</a:t>
            </a:r>
          </a:p>
          <a:p>
            <a:pPr lvl="1"/>
            <a:r>
              <a:rPr lang="en-US" dirty="0" smtClean="0"/>
              <a:t>What is the point of having all these named rights if a child doesn’t have the ‘Capability’ to access them equally</a:t>
            </a:r>
          </a:p>
          <a:p>
            <a:pPr lvl="1"/>
            <a:endParaRPr lang="en-US" sz="1400" dirty="0" smtClean="0"/>
          </a:p>
          <a:p>
            <a:r>
              <a:rPr lang="en-US" u="sng" dirty="0" smtClean="0"/>
              <a:t>Move beyond the question</a:t>
            </a:r>
            <a:r>
              <a:rPr lang="en-US" dirty="0" smtClean="0"/>
              <a:t>: Don’t just stick with identifying the problem. </a:t>
            </a:r>
          </a:p>
          <a:p>
            <a:pPr lvl="1"/>
            <a:r>
              <a:rPr lang="en-US" dirty="0" smtClean="0"/>
              <a:t>What possible solutions can you suggest? </a:t>
            </a:r>
          </a:p>
          <a:p>
            <a:pPr lvl="1"/>
            <a:r>
              <a:rPr lang="en-US" dirty="0" smtClean="0"/>
              <a:t>Does your investigation of ‘comparative’ perspectives offer any models that might be applicable to Ireland?</a:t>
            </a:r>
          </a:p>
          <a:p>
            <a:pPr lvl="1"/>
            <a:endParaRPr lang="en-US" sz="1200" dirty="0" smtClean="0"/>
          </a:p>
          <a:p>
            <a:r>
              <a:rPr lang="en-US" u="sng" dirty="0" smtClean="0"/>
              <a:t>Briefly return to the question </a:t>
            </a:r>
            <a:r>
              <a:rPr lang="en-US" dirty="0" smtClean="0"/>
              <a:t>(both ‘</a:t>
            </a:r>
            <a:r>
              <a:rPr lang="en-US" u="sng" dirty="0" smtClean="0">
                <a:solidFill>
                  <a:srgbClr val="FF0000"/>
                </a:solidFill>
              </a:rPr>
              <a:t>stimulus material</a:t>
            </a:r>
            <a:r>
              <a:rPr lang="en-US" dirty="0" smtClean="0"/>
              <a:t>’ and ‘</a:t>
            </a:r>
            <a:r>
              <a:rPr lang="en-US" u="sng" dirty="0" smtClean="0">
                <a:solidFill>
                  <a:srgbClr val="FF0000"/>
                </a:solidFill>
              </a:rPr>
              <a:t>core question</a:t>
            </a:r>
            <a:r>
              <a:rPr lang="en-US" dirty="0" smtClean="0"/>
              <a:t>’) and reinforce your answer based on the “</a:t>
            </a:r>
            <a:r>
              <a:rPr lang="en-US" i="1" dirty="0" smtClean="0"/>
              <a:t>Preponderance of Evidence</a:t>
            </a:r>
            <a:r>
              <a:rPr lang="en-US" dirty="0" smtClean="0"/>
              <a:t>” presented in your essay</a:t>
            </a:r>
          </a:p>
          <a:p>
            <a:endParaRPr lang="en-IE" dirty="0"/>
          </a:p>
        </p:txBody>
      </p:sp>
    </p:spTree>
    <p:extLst>
      <p:ext uri="{BB962C8B-B14F-4D97-AF65-F5344CB8AC3E}">
        <p14:creationId xmlns:p14="http://schemas.microsoft.com/office/powerpoint/2010/main" val="405207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983" y="182881"/>
            <a:ext cx="10959905" cy="3246120"/>
          </a:xfrm>
        </p:spPr>
        <p:txBody>
          <a:bodyPr>
            <a:normAutofit/>
          </a:bodyPr>
          <a:lstStyle/>
          <a:p>
            <a:pPr algn="ctr"/>
            <a:r>
              <a:rPr lang="en-US" dirty="0" smtClean="0"/>
              <a:t>Remember, this is only just </a:t>
            </a:r>
            <a:r>
              <a:rPr lang="en-US" b="1" dirty="0" smtClean="0"/>
              <a:t>ONE</a:t>
            </a:r>
            <a:r>
              <a:rPr lang="en-US" dirty="0" smtClean="0"/>
              <a:t> way to approach this question… There are many, many other ways to do it. You shouldn’t see this as prescriptive, but rather </a:t>
            </a:r>
            <a:r>
              <a:rPr lang="en-US" b="1" u="sng" dirty="0" smtClean="0"/>
              <a:t>one</a:t>
            </a:r>
            <a:r>
              <a:rPr lang="en-US" dirty="0" smtClean="0"/>
              <a:t> way to structure your response to this question</a:t>
            </a:r>
            <a:endParaRPr lang="en-IE" dirty="0"/>
          </a:p>
        </p:txBody>
      </p:sp>
      <p:sp>
        <p:nvSpPr>
          <p:cNvPr id="3" name="Content Placeholder 2"/>
          <p:cNvSpPr>
            <a:spLocks noGrp="1"/>
          </p:cNvSpPr>
          <p:nvPr>
            <p:ph idx="1"/>
          </p:nvPr>
        </p:nvSpPr>
        <p:spPr>
          <a:xfrm>
            <a:off x="838199" y="3429002"/>
            <a:ext cx="10739511" cy="3323490"/>
          </a:xfrm>
        </p:spPr>
        <p:txBody>
          <a:bodyPr>
            <a:normAutofit lnSpcReduction="10000"/>
          </a:bodyPr>
          <a:lstStyle/>
          <a:p>
            <a:r>
              <a:rPr lang="en-US" dirty="0" smtClean="0"/>
              <a:t>You might consider ‘liking’ this video and ‘subscribing’ to the channel to help other students find it more easily</a:t>
            </a:r>
          </a:p>
          <a:p>
            <a:r>
              <a:rPr lang="en-US" dirty="0" smtClean="0"/>
              <a:t>Remember, you can include some of the ideas you used in your essays in the comments section below so that other students can benefit from your work</a:t>
            </a:r>
            <a:endParaRPr lang="en-IE" dirty="0" smtClean="0"/>
          </a:p>
          <a:p>
            <a:r>
              <a:rPr lang="en-US" dirty="0" smtClean="0"/>
              <a:t>Thanks to my 10 year old son, Eoin, for his help in making these videos!</a:t>
            </a:r>
          </a:p>
          <a:p>
            <a:pPr marL="0" indent="0">
              <a:buNone/>
            </a:pPr>
            <a:r>
              <a:rPr lang="en-US" dirty="0" smtClean="0"/>
              <a:t>(His channel is ‘</a:t>
            </a:r>
            <a:r>
              <a:rPr lang="en-US" dirty="0" err="1" smtClean="0"/>
              <a:t>gamingwithwags</a:t>
            </a:r>
            <a:r>
              <a:rPr lang="en-US" dirty="0" smtClean="0"/>
              <a:t>’ apparently, I have to ask you to subscribe to it...)</a:t>
            </a:r>
          </a:p>
        </p:txBody>
      </p:sp>
    </p:spTree>
    <p:extLst>
      <p:ext uri="{BB962C8B-B14F-4D97-AF65-F5344CB8AC3E}">
        <p14:creationId xmlns:p14="http://schemas.microsoft.com/office/powerpoint/2010/main" val="22464583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4187</TotalTime>
  <Words>1021</Words>
  <Application>Microsoft Office PowerPoint</Application>
  <PresentationFormat>Widescreen</PresentationFormat>
  <Paragraphs>120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PolSocPodcast.com Screencast #2 Preparing and Structuring your Essay</vt:lpstr>
      <vt:lpstr>Additional Resources for this Essay: </vt:lpstr>
      <vt:lpstr>Where did this title come from?</vt:lpstr>
      <vt:lpstr>Where did this title come from?</vt:lpstr>
      <vt:lpstr>Where did this title come from?</vt:lpstr>
      <vt:lpstr>How might this be asked in the exam?</vt:lpstr>
      <vt:lpstr>How might this be asked in the exam?</vt:lpstr>
      <vt:lpstr>Planning Your Response – What are the options? ATFQ – “Answer The Flippin’ Question</vt:lpstr>
      <vt:lpstr>Planning Your Response – What are the options? ATFQ – “Answer The Flippin’ Question</vt:lpstr>
      <vt:lpstr>Planning Your Response – What are the options? ATFQ – “Answer The Flippin’ Question</vt:lpstr>
      <vt:lpstr>Planning Your Response – What are the options? ATFQ – “Answer The Flippin’ Question</vt:lpstr>
      <vt:lpstr>Essay Introduction: How to frame your response</vt:lpstr>
      <vt:lpstr>How do you find out the current Irish situation?</vt:lpstr>
      <vt:lpstr>How do you find out the current Irish situation?</vt:lpstr>
      <vt:lpstr>Kathleen Lynch and Access to Education “Equality of Condition”</vt:lpstr>
      <vt:lpstr>Remember to Include:  “Alternative and Comparative Perspectives”</vt:lpstr>
      <vt:lpstr>Thinking about “Case Studies” to support your position</vt:lpstr>
      <vt:lpstr>Framing your ‘Conclusion’  All good Pol Soc Essays have a clear conclusion </vt:lpstr>
      <vt:lpstr>Remember, this is only just ONE way to approach this question… There are many, many other ways to do it. You shouldn’t see this as prescriptive, but rather one way to structure your response to this question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&amp; Society Citizenship Project Some Common Mistakes</dc:title>
  <dc:creator>j.Devitt</dc:creator>
  <cp:lastModifiedBy>j.Devitt</cp:lastModifiedBy>
  <cp:revision>39</cp:revision>
  <dcterms:created xsi:type="dcterms:W3CDTF">2020-03-18T17:59:25Z</dcterms:created>
  <dcterms:modified xsi:type="dcterms:W3CDTF">2020-03-21T15:47:01Z</dcterms:modified>
</cp:coreProperties>
</file>